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61" r:id="rId2"/>
    <p:sldId id="318" r:id="rId3"/>
    <p:sldId id="287" r:id="rId4"/>
    <p:sldId id="286" r:id="rId5"/>
    <p:sldId id="313" r:id="rId6"/>
    <p:sldId id="304" r:id="rId7"/>
    <p:sldId id="282" r:id="rId8"/>
    <p:sldId id="309" r:id="rId9"/>
    <p:sldId id="314" r:id="rId10"/>
    <p:sldId id="310" r:id="rId11"/>
    <p:sldId id="312" r:id="rId12"/>
    <p:sldId id="292" r:id="rId13"/>
    <p:sldId id="308" r:id="rId14"/>
    <p:sldId id="317" r:id="rId15"/>
    <p:sldId id="316" r:id="rId16"/>
    <p:sldId id="294" r:id="rId17"/>
    <p:sldId id="306" r:id="rId18"/>
  </p:sldIdLst>
  <p:sldSz cx="9144000" cy="5143500" type="screen16x9"/>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DA2B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BC89EF96-8CEA-46FF-86C4-4CE0E7609802}" styleName="Estilo Claro 3 - Destaqu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Estilo Claro 3 - Destaqu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5750" autoAdjust="0"/>
    <p:restoredTop sz="97312" autoAdjust="0"/>
  </p:normalViewPr>
  <p:slideViewPr>
    <p:cSldViewPr>
      <p:cViewPr>
        <p:scale>
          <a:sx n="66" d="100"/>
          <a:sy n="66" d="100"/>
        </p:scale>
        <p:origin x="-1656" y="-420"/>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A8ADFD5B-A66C-449C-B6E8-FB716D07777D}" type="datetimeFigureOut">
              <a:rPr lang="en-US" smtClean="0"/>
              <a:pPr/>
              <a:t>4/5/2022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CA5D3BF3-D352-46FC-8343-31F56E6730EA}" type="slidenum">
              <a:rPr lang="en-US" smtClean="0"/>
              <a:pPr/>
              <a:t>‹#›</a:t>
            </a:fld>
            <a:endParaRPr lang="en-US"/>
          </a:p>
        </p:txBody>
      </p:sp>
    </p:spTree>
    <p:extLst>
      <p:ext uri="{BB962C8B-B14F-4D97-AF65-F5344CB8AC3E}">
        <p14:creationId xmlns:p14="http://schemas.microsoft.com/office/powerpoint/2010/main" xmlns="" val="33252956"/>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CA5D3BF3-D352-46FC-8343-31F56E6730EA}"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Subtitle 8"/>
          <p:cNvSpPr>
            <a:spLocks noGrp="1"/>
          </p:cNvSpPr>
          <p:nvPr>
            <p:ph type="subTitle" idx="1"/>
          </p:nvPr>
        </p:nvSpPr>
        <p:spPr>
          <a:xfrm>
            <a:off x="2362200" y="4537528"/>
            <a:ext cx="6515100" cy="514350"/>
          </a:xfrm>
        </p:spPr>
        <p:txBody>
          <a:bodyPr anchor="ctr"/>
          <a:lstStyle>
            <a:lvl1pPr marL="0" indent="0" algn="l">
              <a:buNone/>
              <a:defRPr sz="28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pt-PT"/>
              <a:t>Click to edit Master subtitle style</a:t>
            </a:r>
            <a:endParaRPr lang="en-US" dirty="0"/>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extLst/>
          </a:lstStyle>
          <a:p>
            <a:pPr algn="ctr"/>
            <a:fld id="{047E157E-8DCB-4F70-A0AF-5EB586A91DD4}" type="datetime1">
              <a:rPr lang="en-US" smtClean="0">
                <a:solidFill>
                  <a:srgbClr val="FFFFFF"/>
                </a:solidFill>
              </a:rPr>
              <a:pPr algn="ctr"/>
              <a:t>4/5/2022</a:t>
            </a:fld>
            <a:endParaRPr lang="en-US" sz="2000" dirty="0">
              <a:solidFill>
                <a:srgbClr val="FFFFFF"/>
              </a:solidFill>
            </a:endParaRPr>
          </a:p>
        </p:txBody>
      </p:sp>
      <p:sp>
        <p:nvSpPr>
          <p:cNvPr id="17" name="Footer Placeholder 16"/>
          <p:cNvSpPr>
            <a:spLocks noGrp="1"/>
          </p:cNvSpPr>
          <p:nvPr>
            <p:ph type="ftr" sz="quarter" idx="11"/>
          </p:nvPr>
        </p:nvSpPr>
        <p:spPr>
          <a:xfrm>
            <a:off x="2085393" y="177404"/>
            <a:ext cx="5867400" cy="273844"/>
          </a:xfrm>
        </p:spPr>
        <p:txBody>
          <a:bodyPr/>
          <a:lstStyle>
            <a:lvl1pPr algn="r">
              <a:defRPr>
                <a:solidFill>
                  <a:schemeClr val="tx2"/>
                </a:solidFill>
              </a:defRPr>
            </a:lvl1pPr>
            <a:extLst/>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extLst/>
          </a:lstStyle>
          <a:p>
            <a:fld id="{8F82E0A0-C266-4798-8C8F-B9F91E9DA37E}" type="slidenum">
              <a:rPr lang="en-US" smtClean="0">
                <a:solidFill>
                  <a:schemeClr val="tx2"/>
                </a:solidFill>
              </a:rPr>
              <a:pPr/>
              <a:t>‹#›</a:t>
            </a:fld>
            <a:endParaRPr lang="en-US" dirty="0">
              <a:solidFill>
                <a:schemeClr val="tx2"/>
              </a:solidFill>
            </a:endParaRPr>
          </a:p>
        </p:txBody>
      </p:sp>
      <p:sp>
        <p:nvSpPr>
          <p:cNvPr id="12" name="Rectangle 11"/>
          <p:cNvSpPr>
            <a:spLocks noGrp="1"/>
          </p:cNvSpPr>
          <p:nvPr>
            <p:ph type="title"/>
          </p:nvPr>
        </p:nvSpPr>
        <p:spPr>
          <a:xfrm>
            <a:off x="2362200" y="2343150"/>
            <a:ext cx="6477000" cy="2038350"/>
          </a:xfrm>
        </p:spPr>
        <p:txBody>
          <a:bodyPr rtlCol="0" anchor="b"/>
          <a:lstStyle>
            <a:lvl1pPr>
              <a:defRPr cap="all" baseline="0"/>
            </a:lvl1pPr>
            <a:extLst/>
          </a:lstStyle>
          <a:p>
            <a:r>
              <a:rPr lang="pt-PT"/>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pt-PT"/>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4/5/2022</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609600" y="1352550"/>
            <a:ext cx="8153400" cy="3276600"/>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057400"/>
            <a:ext cx="7123113" cy="1254919"/>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pt-PT"/>
              <a:t>Click to edit Master text styles</a:t>
            </a:r>
          </a:p>
        </p:txBody>
      </p:sp>
      <p:sp>
        <p:nvSpPr>
          <p:cNvPr id="7" name="Rectangle 6"/>
          <p:cNvSpPr/>
          <p:nvPr/>
        </p:nvSpPr>
        <p:spPr>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hasCustomPrompt="1"/>
          </p:nvPr>
        </p:nvSpPr>
        <p:spPr>
          <a:xfrm>
            <a:off x="1371600" y="1200150"/>
            <a:ext cx="7620000" cy="742950"/>
          </a:xfrm>
        </p:spPr>
        <p:txBody>
          <a:bodyPr/>
          <a:lstStyle>
            <a:lvl1pPr algn="l">
              <a:buNone/>
              <a:defRPr sz="4400" b="0" cap="none">
                <a:solidFill>
                  <a:srgbClr val="FFFFFF"/>
                </a:solidFill>
              </a:defRPr>
            </a:lvl1pPr>
            <a:extLst/>
          </a:lstStyle>
          <a:p>
            <a:r>
              <a:rPr lang="en-US" dirty="0"/>
              <a:t>Click to edit master title style</a:t>
            </a:r>
          </a:p>
        </p:txBody>
      </p:sp>
      <p:sp>
        <p:nvSpPr>
          <p:cNvPr id="12" name="Date Placeholder 11"/>
          <p:cNvSpPr>
            <a:spLocks noGrp="1"/>
          </p:cNvSpPr>
          <p:nvPr>
            <p:ph type="dt" sz="half" idx="10"/>
          </p:nvPr>
        </p:nvSpPr>
        <p:spPr/>
        <p:txBody>
          <a:bodyPr/>
          <a:lstStyle/>
          <a:p>
            <a:fld id="{6FCF9F07-3BC7-4570-B054-79111B0A380C}" type="datetime1">
              <a:rPr lang="en-US" smtClean="0"/>
              <a:pPr/>
              <a:t>4/5/2022</a:t>
            </a:fld>
            <a:endParaRPr lang="en-US"/>
          </a:p>
        </p:txBody>
      </p:sp>
      <p:sp>
        <p:nvSpPr>
          <p:cNvPr id="13" name="Slide Number Placeholder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extLst/>
          </a:lstStyle>
          <a:p>
            <a:pPr algn="ctr"/>
            <a:fld id="{8F82E0A0-C266-4798-8C8F-B9F91E9DA37E}" type="slidenum">
              <a:rPr lang="en-US" sz="2400" b="1" smtClean="0">
                <a:solidFill>
                  <a:srgbClr val="FFFFFF"/>
                </a:solidFill>
              </a:rPr>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dirty="0"/>
          </a:p>
        </p:txBody>
      </p:sp>
      <p:sp>
        <p:nvSpPr>
          <p:cNvPr id="9" name="Content Placeholder 8"/>
          <p:cNvSpPr>
            <a:spLocks noGrp="1"/>
          </p:cNvSpPr>
          <p:nvPr>
            <p:ph sz="quarter" idx="13"/>
          </p:nvPr>
        </p:nvSpPr>
        <p:spPr>
          <a:xfrm>
            <a:off x="609600" y="1352551"/>
            <a:ext cx="3886200" cy="3268624"/>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dirty="0"/>
          </a:p>
        </p:txBody>
      </p:sp>
      <p:sp>
        <p:nvSpPr>
          <p:cNvPr id="11" name="Content Placeholder 10"/>
          <p:cNvSpPr>
            <a:spLocks noGrp="1"/>
          </p:cNvSpPr>
          <p:nvPr>
            <p:ph sz="quarter" idx="14"/>
          </p:nvPr>
        </p:nvSpPr>
        <p:spPr>
          <a:xfrm>
            <a:off x="4844901" y="1352549"/>
            <a:ext cx="3886200" cy="3268625"/>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4/5/2022</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18110"/>
            <a:ext cx="8153400" cy="1005840"/>
          </a:xfrm>
        </p:spPr>
        <p:txBody>
          <a:bodyPr anchor="b"/>
          <a:lstStyle>
            <a:lvl1pPr>
              <a:defRPr/>
            </a:lvl1pPr>
            <a:extLst/>
          </a:lstStyle>
          <a:p>
            <a:r>
              <a:rPr lang="pt-PT"/>
              <a:t>Click to edit Master title style</a:t>
            </a:r>
            <a:endParaRPr lang="en-US" dirty="0"/>
          </a:p>
        </p:txBody>
      </p:sp>
      <p:sp>
        <p:nvSpPr>
          <p:cNvPr id="11" name="Content Placeholder 10"/>
          <p:cNvSpPr>
            <a:spLocks noGrp="1"/>
          </p:cNvSpPr>
          <p:nvPr>
            <p:ph sz="quarter" idx="13"/>
          </p:nvPr>
        </p:nvSpPr>
        <p:spPr>
          <a:xfrm>
            <a:off x="609600" y="1919818"/>
            <a:ext cx="3886200" cy="2628900"/>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dirty="0"/>
          </a:p>
        </p:txBody>
      </p:sp>
      <p:sp>
        <p:nvSpPr>
          <p:cNvPr id="13" name="Content Placeholder 12"/>
          <p:cNvSpPr>
            <a:spLocks noGrp="1"/>
          </p:cNvSpPr>
          <p:nvPr>
            <p:ph sz="quarter" idx="14"/>
          </p:nvPr>
        </p:nvSpPr>
        <p:spPr>
          <a:xfrm>
            <a:off x="4800600" y="1919818"/>
            <a:ext cx="3886200" cy="2628900"/>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dirty="0"/>
          </a:p>
        </p:txBody>
      </p:sp>
      <p:sp>
        <p:nvSpPr>
          <p:cNvPr id="10" name="Date Placeholder 9"/>
          <p:cNvSpPr>
            <a:spLocks noGrp="1"/>
          </p:cNvSpPr>
          <p:nvPr>
            <p:ph type="dt" sz="half" idx="15"/>
          </p:nvPr>
        </p:nvSpPr>
        <p:spPr/>
        <p:txBody>
          <a:bodyPr rtlCol="0"/>
          <a:lstStyle/>
          <a:p>
            <a:fld id="{E4606EA6-EFEA-4C30-9264-4F9291A5780D}" type="datetime1">
              <a:rPr lang="en-US" smtClean="0"/>
              <a:pPr/>
              <a:t>4/5/2022</a:t>
            </a:fld>
            <a:endParaRPr lang="en-US"/>
          </a:p>
        </p:txBody>
      </p:sp>
      <p:sp>
        <p:nvSpPr>
          <p:cNvPr id="12" name="Slide Number Placeholder 11"/>
          <p:cNvSpPr>
            <a:spLocks noGrp="1"/>
          </p:cNvSpPr>
          <p:nvPr>
            <p:ph type="sldNum" sz="quarter" idx="16"/>
          </p:nvPr>
        </p:nvSpPr>
        <p:spPr/>
        <p:txBody>
          <a:bodyPr rtlCol="0"/>
          <a:lstStyle/>
          <a:p>
            <a:pPr algn="ctr"/>
            <a:fld id="{8F82E0A0-C266-4798-8C8F-B9F91E9DA37E}" type="slidenum">
              <a:rPr lang="en-US" sz="1400" b="1" smtClean="0">
                <a:solidFill>
                  <a:srgbClr val="FFFFFF"/>
                </a:solidFill>
              </a:rPr>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8"/>
          </p:nvPr>
        </p:nvSpPr>
        <p:spPr>
          <a:xfrm>
            <a:off x="609600" y="1362287"/>
            <a:ext cx="3886200" cy="530352"/>
          </a:xfrm>
          <a:solidFill>
            <a:schemeClr val="accent2"/>
          </a:solidFill>
        </p:spPr>
        <p:txBody>
          <a:bodyPr rtlCol="0" anchor="ctr"/>
          <a:lstStyle>
            <a:lvl1pPr>
              <a:buFontTx/>
              <a:buNone/>
              <a:defRPr sz="2000" b="1">
                <a:solidFill>
                  <a:srgbClr val="FFFFFF"/>
                </a:solidFill>
              </a:defRPr>
            </a:lvl1pPr>
            <a:extLst/>
          </a:lstStyle>
          <a:p>
            <a:pPr lvl="0"/>
            <a:r>
              <a:rPr lang="pt-PT"/>
              <a:t>Click to edit Master text styles</a:t>
            </a:r>
          </a:p>
        </p:txBody>
      </p:sp>
      <p:sp>
        <p:nvSpPr>
          <p:cNvPr id="15" name="Text Placeholder 14"/>
          <p:cNvSpPr>
            <a:spLocks noGrp="1"/>
          </p:cNvSpPr>
          <p:nvPr>
            <p:ph type="body" sz="quarter" idx="19"/>
          </p:nvPr>
        </p:nvSpPr>
        <p:spPr>
          <a:xfrm>
            <a:off x="4800600" y="1362287"/>
            <a:ext cx="3886200" cy="530352"/>
          </a:xfrm>
          <a:solidFill>
            <a:schemeClr val="accent4"/>
          </a:solidFill>
        </p:spPr>
        <p:txBody>
          <a:bodyPr rtlCol="0" anchor="ctr"/>
          <a:lstStyle>
            <a:lvl1pPr>
              <a:buFontTx/>
              <a:buNone/>
              <a:defRPr sz="2000" b="1">
                <a:solidFill>
                  <a:srgbClr val="FFFFFF"/>
                </a:solidFill>
              </a:defRPr>
            </a:lvl1pPr>
            <a:extLst/>
          </a:lstStyle>
          <a:p>
            <a:pPr lvl="0"/>
            <a:r>
              <a:rPr lang="pt-PT"/>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US" dirty="0"/>
          </a:p>
        </p:txBody>
      </p:sp>
      <p:sp>
        <p:nvSpPr>
          <p:cNvPr id="3" name="Date Placeholder 2"/>
          <p:cNvSpPr>
            <a:spLocks noGrp="1"/>
          </p:cNvSpPr>
          <p:nvPr>
            <p:ph type="dt" sz="half" idx="10"/>
          </p:nvPr>
        </p:nvSpPr>
        <p:spPr/>
        <p:txBody>
          <a:bodyPr/>
          <a:lstStyle/>
          <a:p>
            <a:fld id="{6DFADB5D-B7A0-47E3-AD2D-B1A6F8614213}" type="datetime1">
              <a:rPr lang="en-US" smtClean="0"/>
              <a:pPr/>
              <a:t>4/5/2022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68126-03FC-49C0-B9B8-2B561CCC3D90}" type="datetime1">
              <a:rPr lang="en-US" smtClean="0"/>
              <a:pPr/>
              <a:t>4/5/2022</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extLst/>
          </a:lstStyle>
          <a:p>
            <a:fld id="{A3F7CB7D-F184-43C7-B6FD-03D728E1BBFF}" type="slidenum">
              <a:rPr lang="en-US" smtClean="0">
                <a:solidFill>
                  <a:schemeClr val="tx2"/>
                </a:solidFill>
              </a:rPr>
              <a:pPr/>
              <a:t>‹#›</a:t>
            </a:fld>
            <a:endParaRPr lang="en-US" dirty="0">
              <a:solidFill>
                <a:schemeClr val="tx2"/>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1005840"/>
          </a:xfrm>
        </p:spPr>
        <p:txBody>
          <a:bodyPr anchor="b"/>
          <a:lstStyle>
            <a:lvl1pPr algn="l">
              <a:buNone/>
              <a:defRPr sz="4200" b="0"/>
            </a:lvl1pPr>
            <a:extLst/>
          </a:lstStyle>
          <a:p>
            <a:r>
              <a:rPr lang="pt-PT"/>
              <a:t>Click to edit Master title style</a:t>
            </a:r>
            <a:endParaRPr lang="en-US" dirty="0"/>
          </a:p>
        </p:txBody>
      </p:sp>
      <p:sp>
        <p:nvSpPr>
          <p:cNvPr id="5" name="Date Placeholder 4"/>
          <p:cNvSpPr>
            <a:spLocks noGrp="1"/>
          </p:cNvSpPr>
          <p:nvPr>
            <p:ph type="dt" sz="half" idx="10"/>
          </p:nvPr>
        </p:nvSpPr>
        <p:spPr/>
        <p:txBody>
          <a:bodyPr/>
          <a:lstStyle/>
          <a:p>
            <a:fld id="{F49A8198-4617-485E-9585-4840B69DBBA6}" type="datetime1">
              <a:rPr lang="en-US" smtClean="0"/>
              <a:pPr/>
              <a:t>4/5/2022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609600" y="1428750"/>
            <a:ext cx="1600200" cy="31242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extLst/>
          </a:lstStyle>
          <a:p>
            <a:pPr lvl="0"/>
            <a:r>
              <a:rPr lang="pt-PT"/>
              <a:t>Click to edit Master text styles</a:t>
            </a:r>
          </a:p>
        </p:txBody>
      </p:sp>
      <p:sp>
        <p:nvSpPr>
          <p:cNvPr id="9" name="Content Placeholder 8"/>
          <p:cNvSpPr>
            <a:spLocks noGrp="1"/>
          </p:cNvSpPr>
          <p:nvPr>
            <p:ph sz="quarter" idx="13"/>
          </p:nvPr>
        </p:nvSpPr>
        <p:spPr>
          <a:xfrm>
            <a:off x="2362200" y="1428750"/>
            <a:ext cx="6400800" cy="3200400"/>
          </a:xfr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57668" y="0"/>
            <a:ext cx="7586332" cy="3419856"/>
          </a:xfrm>
          <a:solidFill>
            <a:schemeClr val="tx2">
              <a:shade val="50000"/>
            </a:schemeClr>
          </a:solidFill>
          <a:ln>
            <a:noFill/>
          </a:ln>
        </p:spPr>
        <p:txBody>
          <a:bodyPr/>
          <a:lstStyle>
            <a:lvl1pPr>
              <a:buNone/>
              <a:defRPr sz="3200"/>
            </a:lvl1pPr>
            <a:extLst/>
          </a:lstStyle>
          <a:p>
            <a:r>
              <a:rPr lang="pt-PT"/>
              <a:t>Drag picture to placeholder or click icon to add</a:t>
            </a:r>
            <a:endParaRPr lang="en-US"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extLst/>
          </a:lstStyle>
          <a:p>
            <a:pPr lvl="0"/>
            <a:r>
              <a:rPr lang="pt-PT"/>
              <a:t>Click to edit Master text styles</a:t>
            </a:r>
          </a:p>
        </p:txBody>
      </p:sp>
      <p:sp>
        <p:nvSpPr>
          <p:cNvPr id="8" name="Rectangle 7"/>
          <p:cNvSpPr/>
          <p:nvPr/>
        </p:nvSpPr>
        <p:spPr>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3490722"/>
            <a:ext cx="7589520"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3543300"/>
            <a:ext cx="7315200" cy="457200"/>
          </a:xfrm>
        </p:spPr>
        <p:txBody>
          <a:bodyPr anchor="ctr"/>
          <a:lstStyle>
            <a:lvl1pPr algn="l">
              <a:buNone/>
              <a:defRPr sz="2800" b="0">
                <a:solidFill>
                  <a:srgbClr val="FFFFFF"/>
                </a:solidFill>
              </a:defRPr>
            </a:lvl1pPr>
            <a:extLst/>
          </a:lstStyle>
          <a:p>
            <a:r>
              <a:rPr lang="pt-PT"/>
              <a:t>Click to edit Master title style</a:t>
            </a:r>
            <a:endParaRPr lang="en-US" dirty="0"/>
          </a:p>
        </p:txBody>
      </p:sp>
      <p:sp>
        <p:nvSpPr>
          <p:cNvPr id="11" name="Rectangle 10"/>
          <p:cNvSpPr/>
          <p:nvPr/>
        </p:nvSpPr>
        <p:spPr>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4686300"/>
            <a:ext cx="2667000" cy="273844"/>
          </a:xfrm>
        </p:spPr>
        <p:txBody>
          <a:bodyPr rtlCol="0"/>
          <a:lstStyle/>
          <a:p>
            <a:fld id="{E4606EA6-EFEA-4C30-9264-4F9291A5780D}" type="datetime1">
              <a:rPr lang="en-US" smtClean="0"/>
              <a:pPr/>
              <a:t>4/5/2022</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800"/>
            </a:lvl1pPr>
            <a:extLst/>
          </a:lstStyle>
          <a:p>
            <a:pPr algn="ctr"/>
            <a:fld id="{8F82E0A0-C266-4798-8C8F-B9F91E9DA37E}" type="slidenum">
              <a:rPr lang="en-US" sz="2800" b="1" smtClean="0">
                <a:solidFill>
                  <a:srgbClr val="FFFFFF"/>
                </a:solidFill>
              </a:rPr>
              <a:pPr algn="ctr"/>
              <a:t>‹#›</a:t>
            </a:fld>
            <a:endParaRPr lang="en-US" sz="2800" dirty="0"/>
          </a:p>
        </p:txBody>
      </p:sp>
      <p:sp>
        <p:nvSpPr>
          <p:cNvPr id="14" name="Footer Placeholder 13"/>
          <p:cNvSpPr>
            <a:spLocks noGrp="1"/>
          </p:cNvSpPr>
          <p:nvPr>
            <p:ph type="ftr" sz="quarter" idx="12"/>
          </p:nvPr>
        </p:nvSpPr>
        <p:spPr>
          <a:xfrm>
            <a:off x="1600200" y="4686155"/>
            <a:ext cx="4572000" cy="273844"/>
          </a:xfrm>
        </p:spPr>
        <p:txBody>
          <a:bodyPr rtlCol="0"/>
          <a:lstStyle/>
          <a:p>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352550"/>
            <a:ext cx="8153400" cy="3242310"/>
          </a:xfrm>
          <a:prstGeom prst="rect">
            <a:avLst/>
          </a:prstGeom>
        </p:spPr>
        <p:txBody>
          <a:bodyPr vert="horz">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dirty="0"/>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a:defRPr sz="1400">
                <a:solidFill>
                  <a:schemeClr val="tx2"/>
                </a:solidFill>
              </a:defRPr>
            </a:lvl1pPr>
            <a:extLst/>
          </a:lstStyle>
          <a:p>
            <a:fld id="{E4606EA6-EFEA-4C30-9264-4F9291A5780D}" type="datetime1">
              <a:rPr lang="en-US" smtClean="0"/>
              <a:pPr/>
              <a:t>4/5/2022</a:t>
            </a:fld>
            <a:endParaRPr lang="en-US" sz="1400" dirty="0">
              <a:solidFill>
                <a:schemeClr val="tx2"/>
              </a:solidFill>
            </a:endParaRPr>
          </a:p>
        </p:txBody>
      </p:sp>
      <p:sp>
        <p:nvSpPr>
          <p:cNvPr id="3" name="Footer Placeholder 2"/>
          <p:cNvSpPr>
            <a:spLocks noGrp="1"/>
          </p:cNvSpPr>
          <p:nvPr>
            <p:ph type="ftr" sz="quarter" idx="3"/>
          </p:nvPr>
        </p:nvSpPr>
        <p:spPr>
          <a:xfrm>
            <a:off x="609601" y="4686155"/>
            <a:ext cx="5421083" cy="273844"/>
          </a:xfrm>
          <a:prstGeom prst="rect">
            <a:avLst/>
          </a:prstGeom>
        </p:spPr>
        <p:txBody>
          <a:bodyPr vert="horz" anchor="ctr"/>
          <a:lstStyle>
            <a:lvl1pPr algn="r">
              <a:defRPr sz="1400">
                <a:solidFill>
                  <a:schemeClr val="tx2"/>
                </a:solidFill>
              </a:defRPr>
            </a:lvl1pPr>
            <a:extLst/>
          </a:lstStyle>
          <a:p>
            <a:pPr algn="r"/>
            <a:endParaRPr lang="en-US" sz="1400" dirty="0">
              <a:solidFill>
                <a:schemeClr val="tx2"/>
              </a:solidFill>
            </a:endParaRPr>
          </a:p>
        </p:txBody>
      </p:sp>
      <p:sp>
        <p:nvSpPr>
          <p:cNvPr id="7" name="Rectangle 6"/>
          <p:cNvSpPr/>
          <p:nvPr/>
        </p:nvSpPr>
        <p:spPr>
          <a:xfrm>
            <a:off x="0" y="109517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12946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12946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123507"/>
            <a:ext cx="533400" cy="183357"/>
          </a:xfrm>
          <a:prstGeom prst="rect">
            <a:avLst/>
          </a:prstGeom>
        </p:spPr>
        <p:txBody>
          <a:bodyPr vert="horz" anchor="ctr" anchorCtr="0">
            <a:normAutofit/>
          </a:bodyPr>
          <a:lstStyle>
            <a:lvl1pPr algn="ctr">
              <a:defRPr sz="1400" b="1">
                <a:solidFill>
                  <a:srgbClr val="FFFFFF"/>
                </a:solidFill>
              </a:defRPr>
            </a:lvl1pPr>
            <a:extLst/>
          </a:lstStyle>
          <a:p>
            <a:pPr algn="ctr"/>
            <a:fld id="{8F82E0A0-C266-4798-8C8F-B9F91E9DA37E}" type="slidenum">
              <a:rPr lang="en-US" sz="1400" b="1" smtClean="0">
                <a:solidFill>
                  <a:srgbClr val="FFFFFF"/>
                </a:solidFill>
              </a:rPr>
              <a:pPr algn="ctr"/>
              <a:t>‹#›</a:t>
            </a:fld>
            <a:endParaRPr lang="en-US" sz="1400" b="1" dirty="0">
              <a:solidFill>
                <a:srgbClr val="FFFFFF"/>
              </a:solidFill>
            </a:endParaRPr>
          </a:p>
        </p:txBody>
      </p:sp>
      <p:sp>
        <p:nvSpPr>
          <p:cNvPr id="22" name="Title Placeholder 21"/>
          <p:cNvSpPr>
            <a:spLocks noGrp="1"/>
          </p:cNvSpPr>
          <p:nvPr>
            <p:ph type="title"/>
          </p:nvPr>
        </p:nvSpPr>
        <p:spPr>
          <a:xfrm>
            <a:off x="609600" y="118110"/>
            <a:ext cx="8153400" cy="1005840"/>
          </a:xfrm>
          <a:prstGeom prst="rect">
            <a:avLst/>
          </a:prstGeom>
        </p:spPr>
        <p:txBody>
          <a:bodyPr vert="horz" anchor="b">
            <a:normAutofit/>
          </a:bodyPr>
          <a:lstStyle/>
          <a:p>
            <a:r>
              <a:rPr lang="pt-PT"/>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p:transition>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half" idx="2"/>
          </p:nvPr>
        </p:nvSpPr>
        <p:spPr>
          <a:xfrm>
            <a:off x="1600200" y="4114800"/>
            <a:ext cx="7467600" cy="971550"/>
          </a:xfrm>
        </p:spPr>
        <p:txBody>
          <a:bodyPr>
            <a:normAutofit fontScale="77500" lnSpcReduction="20000"/>
          </a:bodyPr>
          <a:lstStyle/>
          <a:p>
            <a:r>
              <a:rPr lang="fr-FR" sz="3500" b="1" dirty="0" smtClean="0">
                <a:effectLst>
                  <a:outerShdw blurRad="38100" dist="38100" dir="2700000" algn="tl">
                    <a:srgbClr val="000000">
                      <a:alpha val="43137"/>
                    </a:srgbClr>
                  </a:outerShdw>
                </a:effectLst>
              </a:rPr>
              <a:t>LICEUL TEHOLOGIC ”STEFAN HELL” SÂNTANA</a:t>
            </a:r>
            <a:endParaRPr lang="en-US" sz="3500" b="1" dirty="0" smtClean="0">
              <a:effectLst>
                <a:outerShdw blurRad="38100" dist="38100" dir="2700000" algn="tl">
                  <a:srgbClr val="000000">
                    <a:alpha val="43137"/>
                  </a:srgbClr>
                </a:outerShdw>
              </a:effectLst>
            </a:endParaRPr>
          </a:p>
          <a:p>
            <a:r>
              <a:rPr lang="en-US" sz="3500" b="1" dirty="0" smtClean="0">
                <a:effectLst>
                  <a:outerShdw blurRad="38100" dist="38100" dir="2700000" algn="tl">
                    <a:srgbClr val="000000">
                      <a:alpha val="43137"/>
                    </a:srgbClr>
                  </a:outerShdw>
                </a:effectLst>
              </a:rPr>
              <a:t>MARTIE 2022</a:t>
            </a:r>
          </a:p>
          <a:p>
            <a:endParaRPr lang="en-US" sz="1200" dirty="0"/>
          </a:p>
          <a:p>
            <a:endParaRPr lang="en-US" sz="500" dirty="0"/>
          </a:p>
        </p:txBody>
      </p:sp>
      <p:sp>
        <p:nvSpPr>
          <p:cNvPr id="4" name="Rectangle 3"/>
          <p:cNvSpPr>
            <a:spLocks noGrp="1"/>
          </p:cNvSpPr>
          <p:nvPr>
            <p:ph type="title"/>
          </p:nvPr>
        </p:nvSpPr>
        <p:spPr>
          <a:xfrm>
            <a:off x="0" y="3543300"/>
            <a:ext cx="9067800" cy="457200"/>
          </a:xfrm>
        </p:spPr>
        <p:txBody>
          <a:bodyPr>
            <a:noAutofit/>
          </a:bodyPr>
          <a:lstStyle/>
          <a:p>
            <a:r>
              <a:rPr lang="ro-RO" sz="3000" b="1" dirty="0" smtClean="0">
                <a:effectLst>
                  <a:outerShdw blurRad="38100" dist="38100" dir="2700000" algn="tl">
                    <a:srgbClr val="000000">
                      <a:alpha val="43137"/>
                    </a:srgbClr>
                  </a:outerShdw>
                </a:effectLst>
              </a:rPr>
              <a:t>              </a:t>
            </a:r>
            <a:r>
              <a:rPr lang="fr-FR" sz="3000" b="1" dirty="0" smtClean="0">
                <a:effectLst>
                  <a:outerShdw blurRad="38100" dist="38100" dir="2700000" algn="tl">
                    <a:srgbClr val="000000">
                      <a:alpha val="43137"/>
                    </a:srgbClr>
                  </a:outerShdw>
                </a:effectLst>
              </a:rPr>
              <a:t>JOB-SHADOWING</a:t>
            </a:r>
            <a:r>
              <a:rPr lang="ro-RO" sz="3000" b="1" dirty="0" smtClean="0">
                <a:effectLst>
                  <a:outerShdw blurRad="38100" dist="38100" dir="2700000" algn="tl">
                    <a:srgbClr val="000000">
                      <a:alpha val="43137"/>
                    </a:srgbClr>
                  </a:outerShdw>
                </a:effectLst>
              </a:rPr>
              <a:t>:</a:t>
            </a:r>
            <a:r>
              <a:rPr lang="fr-FR" sz="3000" b="1" dirty="0" smtClean="0">
                <a:effectLst>
                  <a:outerShdw blurRad="38100" dist="38100" dir="2700000" algn="tl">
                    <a:srgbClr val="000000">
                      <a:alpha val="43137"/>
                    </a:srgbClr>
                  </a:outerShdw>
                </a:effectLst>
              </a:rPr>
              <a:t> </a:t>
            </a:r>
            <a:r>
              <a:rPr lang="pt-PT" sz="3200" b="1" dirty="0" smtClean="0">
                <a:effectLst>
                  <a:outerShdw blurRad="38100" dist="38100" dir="2700000" algn="tl">
                    <a:srgbClr val="000000">
                      <a:alpha val="43137"/>
                    </a:srgbClr>
                  </a:outerShdw>
                </a:effectLst>
              </a:rPr>
              <a:t> PORTUG</a:t>
            </a:r>
            <a:r>
              <a:rPr lang="ro-RO" sz="3200" b="1" dirty="0" smtClean="0">
                <a:effectLst>
                  <a:outerShdw blurRad="38100" dist="38100" dir="2700000" algn="tl">
                    <a:srgbClr val="000000">
                      <a:alpha val="43137"/>
                    </a:srgbClr>
                  </a:outerShdw>
                </a:effectLst>
              </a:rPr>
              <a:t>ALIA</a:t>
            </a:r>
            <a:r>
              <a:rPr lang="en-US" sz="3200" b="1" dirty="0" smtClean="0">
                <a:effectLst>
                  <a:outerShdw blurRad="38100" dist="38100" dir="2700000" algn="tl">
                    <a:srgbClr val="000000">
                      <a:alpha val="43137"/>
                    </a:srgbClr>
                  </a:outerShdw>
                </a:effectLst>
              </a:rPr>
              <a:t> </a:t>
            </a:r>
            <a:r>
              <a:rPr lang="ro-RO" sz="3200" b="1" dirty="0" smtClean="0">
                <a:effectLst>
                  <a:outerShdw blurRad="38100" dist="38100" dir="2700000" algn="tl">
                    <a:srgbClr val="000000">
                      <a:alpha val="43137"/>
                    </a:srgbClr>
                  </a:outerShdw>
                </a:effectLst>
              </a:rPr>
              <a:t>ȘI SPANIA</a:t>
            </a:r>
            <a:r>
              <a:rPr lang="pt-PT" sz="3000" b="1" dirty="0" smtClean="0">
                <a:effectLst>
                  <a:outerShdw blurRad="38100" dist="38100" dir="2700000" algn="tl">
                    <a:srgbClr val="000000">
                      <a:alpha val="43137"/>
                    </a:srgbClr>
                  </a:outerShdw>
                </a:effectLst>
              </a:rPr>
              <a:t> </a:t>
            </a:r>
            <a:endParaRPr lang="pt-PT" sz="3000" b="1" dirty="0">
              <a:effectLst>
                <a:outerShdw blurRad="38100" dist="38100" dir="2700000" algn="tl">
                  <a:srgbClr val="000000">
                    <a:alpha val="43137"/>
                  </a:srgbClr>
                </a:outerShdw>
              </a:effectLst>
            </a:endParaRPr>
          </a:p>
        </p:txBody>
      </p:sp>
      <p:pic>
        <p:nvPicPr>
          <p:cNvPr id="9" name="Marcador de Posição da Imagem 8" descr="ESB_foto.jpg"/>
          <p:cNvPicPr>
            <a:picLocks noGrp="1" noChangeAspect="1"/>
          </p:cNvPicPr>
          <p:nvPr>
            <p:ph type="pic" idx="1"/>
          </p:nvPr>
        </p:nvPicPr>
        <p:blipFill>
          <a:blip r:embed="rId3" cstate="print"/>
          <a:srcRect t="15096" b="15096"/>
          <a:stretch>
            <a:fillRect/>
          </a:stretch>
        </p:blipFill>
        <p:spPr>
          <a:xfrm>
            <a:off x="1557668" y="-95250"/>
            <a:ext cx="7586332" cy="3419856"/>
          </a:xfrm>
        </p:spPr>
      </p:pic>
      <p:pic>
        <p:nvPicPr>
          <p:cNvPr id="7"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95250"/>
            <a:ext cx="2514600" cy="1219200"/>
          </a:xfrm>
          <a:prstGeom prst="rect">
            <a:avLst/>
          </a:prstGeom>
        </p:spPr>
      </p:pic>
      <p:pic>
        <p:nvPicPr>
          <p:cNvPr id="2" name="Picture 2" descr="Mobility Friends – Your Mobility Partne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4199" y="1962150"/>
            <a:ext cx="1183042" cy="118304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2462171" y="0"/>
            <a:ext cx="6681829" cy="861774"/>
          </a:xfrm>
          <a:prstGeom prst="rect">
            <a:avLst/>
          </a:prstGeom>
          <a:noFill/>
        </p:spPr>
        <p:txBody>
          <a:bodyPr wrap="none" rtlCol="0">
            <a:spAutoFit/>
          </a:bodyPr>
          <a:lstStyle/>
          <a:p>
            <a:r>
              <a:rPr lang="ro-RO" sz="3200" b="1" dirty="0" smtClean="0">
                <a:solidFill>
                  <a:schemeClr val="bg1"/>
                </a:solidFill>
              </a:rPr>
              <a:t>2021-1-RO01-KA121-VET-000005156</a:t>
            </a:r>
            <a:endParaRPr lang="en-US" sz="3200" b="1" dirty="0" smtClean="0">
              <a:solidFill>
                <a:schemeClr val="bg1"/>
              </a:solidFill>
            </a:endParaRPr>
          </a:p>
          <a:p>
            <a:endParaRPr lang="en-US" dirty="0">
              <a:solidFill>
                <a:schemeClr val="bg1"/>
              </a:solidFill>
            </a:endParaRPr>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ro-RO" dirty="0" smtClean="0"/>
              <a:t>VIZITE COMPANII</a:t>
            </a:r>
            <a:endParaRPr lang="ro-RO" dirty="0"/>
          </a:p>
        </p:txBody>
      </p:sp>
      <p:pic>
        <p:nvPicPr>
          <p:cNvPr id="4" name="Picture 3" descr="WhatsApp Image 2022-03-23 at 17.28.51(1).jpeg"/>
          <p:cNvPicPr>
            <a:picLocks noChangeAspect="1"/>
          </p:cNvPicPr>
          <p:nvPr/>
        </p:nvPicPr>
        <p:blipFill>
          <a:blip r:embed="rId2" cstate="print"/>
          <a:stretch>
            <a:fillRect/>
          </a:stretch>
        </p:blipFill>
        <p:spPr>
          <a:xfrm>
            <a:off x="0" y="0"/>
            <a:ext cx="9144000" cy="1146560"/>
          </a:xfrm>
          <a:prstGeom prst="rect">
            <a:avLst/>
          </a:prstGeom>
        </p:spPr>
      </p:pic>
      <p:pic>
        <p:nvPicPr>
          <p:cNvPr id="40962" name="Picture 2"/>
          <p:cNvPicPr>
            <a:picLocks noChangeAspect="1" noChangeArrowheads="1"/>
          </p:cNvPicPr>
          <p:nvPr/>
        </p:nvPicPr>
        <p:blipFill>
          <a:blip r:embed="rId3"/>
          <a:srcRect/>
          <a:stretch>
            <a:fillRect/>
          </a:stretch>
        </p:blipFill>
        <p:spPr bwMode="auto">
          <a:xfrm>
            <a:off x="990600" y="1949450"/>
            <a:ext cx="7150100" cy="31940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0" y="2057400"/>
            <a:ext cx="9144000" cy="3086100"/>
          </a:xfrm>
        </p:spPr>
        <p:txBody>
          <a:bodyPr>
            <a:normAutofit/>
          </a:bodyPr>
          <a:lstStyle/>
          <a:p>
            <a:endParaRPr lang="ro-RO" sz="2000" b="1" dirty="0" smtClean="0">
              <a:solidFill>
                <a:schemeClr val="bg1"/>
              </a:solidFill>
              <a:latin typeface="Times New Roman" pitchFamily="18" charset="0"/>
              <a:cs typeface="Times New Roman" pitchFamily="18" charset="0"/>
            </a:endParaRPr>
          </a:p>
          <a:p>
            <a:endParaRPr lang="ro-RO" sz="2000" b="1" dirty="0" smtClean="0">
              <a:solidFill>
                <a:schemeClr val="bg1"/>
              </a:solidFill>
              <a:latin typeface="Times New Roman" pitchFamily="18" charset="0"/>
              <a:cs typeface="Times New Roman" pitchFamily="18" charset="0"/>
            </a:endParaRPr>
          </a:p>
          <a:p>
            <a:r>
              <a:rPr lang="ro-RO" sz="2000" b="1" dirty="0" smtClean="0">
                <a:solidFill>
                  <a:schemeClr val="bg1"/>
                </a:solidFill>
                <a:latin typeface="Times New Roman" pitchFamily="18" charset="0"/>
                <a:cs typeface="Times New Roman" pitchFamily="18" charset="0"/>
              </a:rPr>
              <a:t>	Organizație portugheză lider</a:t>
            </a:r>
          </a:p>
          <a:p>
            <a:r>
              <a:rPr lang="ro-RO" sz="2000" b="1" dirty="0" smtClean="0">
                <a:solidFill>
                  <a:schemeClr val="bg1"/>
                </a:solidFill>
                <a:latin typeface="Times New Roman" pitchFamily="18" charset="0"/>
                <a:cs typeface="Times New Roman" pitchFamily="18" charset="0"/>
              </a:rPr>
              <a:t> în sectorul construcțiilor metalice </a:t>
            </a:r>
            <a:r>
              <a:rPr lang="ro-RO" sz="2000" b="1" dirty="0" smtClean="0">
                <a:latin typeface="Times New Roman" pitchFamily="18" charset="0"/>
                <a:cs typeface="Times New Roman" pitchFamily="18" charset="0"/>
              </a:rPr>
              <a:t> </a:t>
            </a:r>
            <a:endParaRPr lang="ro-RO" sz="2000" b="1"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endParaRPr lang="ro-RO" dirty="0"/>
          </a:p>
        </p:txBody>
      </p:sp>
      <p:pic>
        <p:nvPicPr>
          <p:cNvPr id="4" name="Picture 3" descr="20220324_144129.jpg"/>
          <p:cNvPicPr>
            <a:picLocks noChangeAspect="1"/>
          </p:cNvPicPr>
          <p:nvPr/>
        </p:nvPicPr>
        <p:blipFill>
          <a:blip r:embed="rId2" cstate="print"/>
          <a:stretch>
            <a:fillRect/>
          </a:stretch>
        </p:blipFill>
        <p:spPr>
          <a:xfrm>
            <a:off x="0" y="0"/>
            <a:ext cx="9144000" cy="1943099"/>
          </a:xfrm>
          <a:prstGeom prst="rect">
            <a:avLst/>
          </a:prstGeom>
        </p:spPr>
      </p:pic>
      <p:sp>
        <p:nvSpPr>
          <p:cNvPr id="6" name="Rectangle 5"/>
          <p:cNvSpPr/>
          <p:nvPr/>
        </p:nvSpPr>
        <p:spPr>
          <a:xfrm>
            <a:off x="0" y="1352550"/>
            <a:ext cx="8305800" cy="369332"/>
          </a:xfrm>
          <a:prstGeom prst="rect">
            <a:avLst/>
          </a:prstGeom>
        </p:spPr>
        <p:txBody>
          <a:bodyPr wrap="square">
            <a:spAutoFit/>
          </a:bodyPr>
          <a:lstStyle/>
          <a:p>
            <a:pPr algn="ctr"/>
            <a:r>
              <a:rPr lang="ro-RO" b="1" dirty="0" smtClean="0">
                <a:latin typeface="Times New Roman" pitchFamily="18" charset="0"/>
                <a:cs typeface="Times New Roman" pitchFamily="18" charset="0"/>
              </a:rPr>
              <a:t> </a:t>
            </a:r>
            <a:endParaRPr lang="en-US" dirty="0">
              <a:solidFill>
                <a:schemeClr val="bg1"/>
              </a:solidFill>
            </a:endParaRPr>
          </a:p>
        </p:txBody>
      </p:sp>
      <p:pic>
        <p:nvPicPr>
          <p:cNvPr id="46082" name="Picture 2"/>
          <p:cNvPicPr>
            <a:picLocks noChangeAspect="1" noChangeArrowheads="1"/>
          </p:cNvPicPr>
          <p:nvPr/>
        </p:nvPicPr>
        <p:blipFill>
          <a:blip r:embed="rId3"/>
          <a:srcRect/>
          <a:stretch>
            <a:fillRect/>
          </a:stretch>
        </p:blipFill>
        <p:spPr bwMode="auto">
          <a:xfrm>
            <a:off x="3886200" y="1200150"/>
            <a:ext cx="5257800" cy="40671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ACTIVITĂȚI CULTURALE</a:t>
            </a:r>
            <a:endParaRPr lang="ro-RO" dirty="0"/>
          </a:p>
        </p:txBody>
      </p:sp>
      <p:pic>
        <p:nvPicPr>
          <p:cNvPr id="1026" name="Picture 2"/>
          <p:cNvPicPr>
            <a:picLocks noChangeAspect="1" noChangeArrowheads="1"/>
          </p:cNvPicPr>
          <p:nvPr/>
        </p:nvPicPr>
        <p:blipFill>
          <a:blip r:embed="rId2"/>
          <a:srcRect/>
          <a:stretch>
            <a:fillRect/>
          </a:stretch>
        </p:blipFill>
        <p:spPr bwMode="auto">
          <a:xfrm>
            <a:off x="0" y="1504950"/>
            <a:ext cx="9144000" cy="371253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ACTIVITĂȚI CULTURALE: PORTO</a:t>
            </a:r>
            <a:endParaRPr lang="ro-RO" dirty="0"/>
          </a:p>
        </p:txBody>
      </p:sp>
      <p:pic>
        <p:nvPicPr>
          <p:cNvPr id="4" name="Picture 1"/>
          <p:cNvPicPr>
            <a:picLocks noChangeAspect="1" noChangeArrowheads="1"/>
          </p:cNvPicPr>
          <p:nvPr/>
        </p:nvPicPr>
        <p:blipFill>
          <a:blip r:embed="rId2"/>
          <a:srcRect/>
          <a:stretch>
            <a:fillRect/>
          </a:stretch>
        </p:blipFill>
        <p:spPr bwMode="auto">
          <a:xfrm>
            <a:off x="380999" y="1428750"/>
            <a:ext cx="8310685" cy="3581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smtClean="0"/>
              <a:t>Granada</a:t>
            </a:r>
            <a:endParaRPr lang="en-US" dirty="0"/>
          </a:p>
        </p:txBody>
      </p:sp>
      <p:pic>
        <p:nvPicPr>
          <p:cNvPr id="2054" name="Picture 6"/>
          <p:cNvPicPr>
            <a:picLocks noChangeAspect="1" noChangeArrowheads="1"/>
          </p:cNvPicPr>
          <p:nvPr/>
        </p:nvPicPr>
        <p:blipFill>
          <a:blip r:embed="rId2"/>
          <a:srcRect/>
          <a:stretch>
            <a:fillRect/>
          </a:stretch>
        </p:blipFill>
        <p:spPr bwMode="auto">
          <a:xfrm>
            <a:off x="2133600" y="1103406"/>
            <a:ext cx="5283200" cy="4040094"/>
          </a:xfrm>
          <a:prstGeom prst="rect">
            <a:avLst/>
          </a:prstGeom>
          <a:noFill/>
          <a:ln w="9525">
            <a:noFill/>
            <a:miter lim="800000"/>
            <a:headEnd/>
            <a:tailEnd/>
          </a:ln>
          <a:effec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latin typeface="Times New Roman" pitchFamily="18" charset="0"/>
                <a:cs typeface="Times New Roman" pitchFamily="18" charset="0"/>
              </a:rPr>
              <a:t>Concluzie</a:t>
            </a:r>
            <a:endParaRPr lang="en-US" dirty="0"/>
          </a:p>
        </p:txBody>
      </p:sp>
      <p:sp>
        <p:nvSpPr>
          <p:cNvPr id="3" name="Rectangle 2"/>
          <p:cNvSpPr/>
          <p:nvPr/>
        </p:nvSpPr>
        <p:spPr>
          <a:xfrm>
            <a:off x="228600" y="1352550"/>
            <a:ext cx="8686800" cy="3416320"/>
          </a:xfrm>
          <a:prstGeom prst="rect">
            <a:avLst/>
          </a:prstGeom>
        </p:spPr>
        <p:txBody>
          <a:bodyPr wrap="square">
            <a:spAutoFit/>
          </a:bodyPr>
          <a:lstStyle/>
          <a:p>
            <a:pPr>
              <a:buFont typeface="Arial" pitchFamily="34" charset="0"/>
              <a:buChar char="•"/>
            </a:pPr>
            <a:r>
              <a:rPr lang="ro-RO" sz="2400" b="1" dirty="0" smtClean="0">
                <a:latin typeface="Arial Narrow" pitchFamily="34" charset="0"/>
              </a:rPr>
              <a:t>necesitatea colaborării strănse între înstituții școlare și companii, pentru adaptarea școlii la cerințele pieței muncii, orientată tot mai mult spre automatizare și robotizare, rezistență la stress, versatilitate în contexte de comunicare complexe</a:t>
            </a:r>
          </a:p>
          <a:p>
            <a:pPr>
              <a:buFont typeface="Arial" pitchFamily="34" charset="0"/>
              <a:buChar char="•"/>
            </a:pPr>
            <a:r>
              <a:rPr lang="ro-RO" sz="2400" b="1" dirty="0" smtClean="0">
                <a:latin typeface="Arial Narrow" pitchFamily="34" charset="0"/>
              </a:rPr>
              <a:t>dotarea școlilor în pas cu dezvoltarea tehnologiei</a:t>
            </a:r>
          </a:p>
          <a:p>
            <a:pPr>
              <a:buFont typeface="Arial" pitchFamily="34" charset="0"/>
              <a:buChar char="•"/>
            </a:pPr>
            <a:r>
              <a:rPr lang="ro-RO" sz="2400" b="1" dirty="0" smtClean="0">
                <a:latin typeface="Arial Narrow" pitchFamily="34" charset="0"/>
              </a:rPr>
              <a:t>formarea adecvată a personalului didactic din domeniul VET pentru a ști cum să utilizeze noile echipamente </a:t>
            </a:r>
          </a:p>
          <a:p>
            <a:pPr>
              <a:buFont typeface="Arial" pitchFamily="34" charset="0"/>
              <a:buChar char="•"/>
            </a:pPr>
            <a:r>
              <a:rPr lang="ro-RO" sz="2400" b="1" dirty="0" smtClean="0">
                <a:latin typeface="Arial Narrow" pitchFamily="34" charset="0"/>
              </a:rPr>
              <a:t>mobilitatea elevilor și a cadrelor didactice, colaborarea, schimbul de bune practici la nivel european, devin esențiale.</a:t>
            </a:r>
            <a:endParaRPr lang="en-US" sz="2400" b="1" dirty="0" smtClean="0">
              <a:latin typeface="Arial Narrow" pitchFamily="3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ex 5.jpg"/>
          <p:cNvPicPr>
            <a:picLocks noChangeAspect="1"/>
          </p:cNvPicPr>
          <p:nvPr/>
        </p:nvPicPr>
        <p:blipFill>
          <a:blip r:embed="rId2" cstate="print">
            <a:lum bright="26000" contrast="29000"/>
          </a:blip>
          <a:stretch>
            <a:fillRect/>
          </a:stretch>
        </p:blipFill>
        <p:spPr>
          <a:xfrm>
            <a:off x="1143000" y="0"/>
            <a:ext cx="6858000" cy="5143500"/>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P1010006 b"/>
          <p:cNvPicPr>
            <a:picLocks noChangeAspect="1" noChangeArrowheads="1"/>
          </p:cNvPicPr>
          <p:nvPr/>
        </p:nvPicPr>
        <p:blipFill>
          <a:blip r:embed="rId3" cstate="print"/>
          <a:srcRect l="18750" r="10972"/>
          <a:stretch>
            <a:fillRect/>
          </a:stretch>
        </p:blipFill>
        <p:spPr bwMode="auto">
          <a:xfrm>
            <a:off x="6629400" y="3028951"/>
            <a:ext cx="2514600" cy="1676399"/>
          </a:xfrm>
          <a:prstGeom prst="rect">
            <a:avLst/>
          </a:prstGeom>
          <a:noFill/>
          <a:ln w="9525">
            <a:noFill/>
            <a:miter lim="800000"/>
            <a:headEnd/>
            <a:tailEnd/>
          </a:ln>
        </p:spPr>
      </p:pic>
      <p:sp>
        <p:nvSpPr>
          <p:cNvPr id="2" name="Marcador de Posição do Texto 1"/>
          <p:cNvSpPr>
            <a:spLocks noGrp="1"/>
          </p:cNvSpPr>
          <p:nvPr>
            <p:ph type="body" idx="1"/>
          </p:nvPr>
        </p:nvSpPr>
        <p:spPr/>
        <p:txBody>
          <a:bodyPr>
            <a:normAutofit/>
          </a:bodyPr>
          <a:lstStyle/>
          <a:p>
            <a:r>
              <a:rPr lang="en-GB" sz="4000" b="1" dirty="0">
                <a:solidFill>
                  <a:schemeClr val="tx2">
                    <a:lumMod val="60000"/>
                    <a:lumOff val="40000"/>
                  </a:schemeClr>
                </a:solidFill>
                <a:effectLst>
                  <a:outerShdw blurRad="38100" dist="38100" dir="2700000" algn="tl">
                    <a:srgbClr val="000000">
                      <a:alpha val="43137"/>
                    </a:srgbClr>
                  </a:outerShdw>
                </a:effectLst>
              </a:rPr>
              <a:t>Thank you.</a:t>
            </a:r>
          </a:p>
        </p:txBody>
      </p:sp>
      <p:sp>
        <p:nvSpPr>
          <p:cNvPr id="3" name="Título 2"/>
          <p:cNvSpPr>
            <a:spLocks noGrp="1"/>
          </p:cNvSpPr>
          <p:nvPr>
            <p:ph type="title"/>
          </p:nvPr>
        </p:nvSpPr>
        <p:spPr/>
        <p:txBody>
          <a:bodyPr>
            <a:noAutofit/>
          </a:bodyPr>
          <a:lstStyle/>
          <a:p>
            <a:r>
              <a:rPr lang="pt-PT" b="1" dirty="0" smtClean="0">
                <a:effectLst>
                  <a:outerShdw blurRad="38100" dist="38100" dir="2700000" algn="tl">
                    <a:srgbClr val="000000">
                      <a:alpha val="43137"/>
                    </a:srgbClr>
                  </a:outerShdw>
                </a:effectLst>
              </a:rPr>
              <a:t>OBRIGADO</a:t>
            </a:r>
            <a:r>
              <a:rPr lang="ro-RO" b="1" dirty="0" smtClean="0">
                <a:effectLst>
                  <a:outerShdw blurRad="38100" dist="38100" dir="2700000" algn="tl">
                    <a:srgbClr val="000000">
                      <a:alpha val="43137"/>
                    </a:srgbClr>
                  </a:outerShdw>
                </a:effectLst>
              </a:rPr>
              <a:t>!   GRACIAS!</a:t>
            </a:r>
            <a:endParaRPr lang="pt-PT" b="1" dirty="0">
              <a:effectLst>
                <a:outerShdw blurRad="38100" dist="38100" dir="2700000" algn="tl">
                  <a:srgbClr val="000000">
                    <a:alpha val="43137"/>
                  </a:srgbClr>
                </a:outerShdw>
              </a:effectLst>
            </a:endParaRPr>
          </a:p>
        </p:txBody>
      </p:sp>
      <p:pic>
        <p:nvPicPr>
          <p:cNvPr id="33802" name="Picture 10" descr="http://www.turismoreligioso.org/userfiles/image/cooperadores-barcelos.jpg"/>
          <p:cNvPicPr>
            <a:picLocks noChangeAspect="1" noChangeArrowheads="1"/>
          </p:cNvPicPr>
          <p:nvPr/>
        </p:nvPicPr>
        <p:blipFill>
          <a:blip r:embed="rId4" cstate="print"/>
          <a:srcRect r="27778"/>
          <a:stretch>
            <a:fillRect/>
          </a:stretch>
        </p:blipFill>
        <p:spPr bwMode="auto">
          <a:xfrm>
            <a:off x="5026055" y="3028950"/>
            <a:ext cx="1984345" cy="1669520"/>
          </a:xfrm>
          <a:prstGeom prst="rect">
            <a:avLst/>
          </a:prstGeom>
          <a:noFill/>
        </p:spPr>
      </p:pic>
      <p:pic>
        <p:nvPicPr>
          <p:cNvPr id="33804" name="Picture 12" descr="http://www.portugaltours.com.pt/userfiles/image/blog/barcelos-portugal.jpg"/>
          <p:cNvPicPr>
            <a:picLocks noChangeAspect="1" noChangeArrowheads="1"/>
          </p:cNvPicPr>
          <p:nvPr/>
        </p:nvPicPr>
        <p:blipFill>
          <a:blip r:embed="rId5" cstate="print"/>
          <a:srcRect l="12500"/>
          <a:stretch>
            <a:fillRect/>
          </a:stretch>
        </p:blipFill>
        <p:spPr bwMode="auto">
          <a:xfrm>
            <a:off x="0" y="3028950"/>
            <a:ext cx="2893836" cy="1676400"/>
          </a:xfrm>
          <a:prstGeom prst="rect">
            <a:avLst/>
          </a:prstGeom>
          <a:noFill/>
        </p:spPr>
      </p:pic>
      <p:pic>
        <p:nvPicPr>
          <p:cNvPr id="33806" name="Picture 14" descr="http://2.bp.blogspot.com/_pMCDUcUQXuk/TGsEtTnHbLI/AAAAAAAAEEQ/mdXMwjW3awI/s400/_Galo+Barcelos.gif"/>
          <p:cNvPicPr>
            <a:picLocks noChangeAspect="1" noChangeArrowheads="1"/>
          </p:cNvPicPr>
          <p:nvPr/>
        </p:nvPicPr>
        <p:blipFill>
          <a:blip r:embed="rId6" cstate="print"/>
          <a:srcRect/>
          <a:stretch>
            <a:fillRect/>
          </a:stretch>
        </p:blipFill>
        <p:spPr bwMode="auto">
          <a:xfrm>
            <a:off x="7010400" y="209550"/>
            <a:ext cx="1812798" cy="1981200"/>
          </a:xfrm>
          <a:prstGeom prst="rect">
            <a:avLst/>
          </a:prstGeom>
          <a:noFill/>
        </p:spPr>
      </p:pic>
      <p:pic>
        <p:nvPicPr>
          <p:cNvPr id="33794" name="Picture 2" descr="http://mw2.google.com/mw-panoramio/photos/medium/86258495.jpg"/>
          <p:cNvPicPr>
            <a:picLocks noChangeAspect="1" noChangeArrowheads="1"/>
          </p:cNvPicPr>
          <p:nvPr/>
        </p:nvPicPr>
        <p:blipFill>
          <a:blip r:embed="rId7" cstate="print"/>
          <a:srcRect/>
          <a:stretch>
            <a:fillRect/>
          </a:stretch>
        </p:blipFill>
        <p:spPr bwMode="auto">
          <a:xfrm>
            <a:off x="2796812" y="3028949"/>
            <a:ext cx="2232388" cy="1674291"/>
          </a:xfrm>
          <a:prstGeom prst="rect">
            <a:avLst/>
          </a:prstGeom>
          <a:noFill/>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ro-RO" dirty="0" smtClean="0"/>
              <a:t/>
            </a:r>
            <a:br>
              <a:rPr lang="ro-RO" dirty="0" smtClean="0"/>
            </a:br>
            <a:r>
              <a:rPr lang="ro-RO" dirty="0" smtClean="0"/>
              <a:t>Proiect Erasmus+ </a:t>
            </a:r>
            <a:r>
              <a:rPr lang="ro-RO" b="1" dirty="0" smtClean="0"/>
              <a:t>Practice and Succeed</a:t>
            </a:r>
            <a:r>
              <a:rPr lang="en-US" dirty="0" smtClean="0"/>
              <a:t/>
            </a:r>
            <a:br>
              <a:rPr lang="en-US" dirty="0" smtClean="0"/>
            </a:br>
            <a:r>
              <a:rPr lang="ro-RO" dirty="0" smtClean="0"/>
              <a:t>2021-1-RO01-KA121-VET-000005156</a:t>
            </a:r>
            <a:endParaRPr lang="en-US" dirty="0"/>
          </a:p>
        </p:txBody>
      </p:sp>
      <p:sp>
        <p:nvSpPr>
          <p:cNvPr id="6" name="Content Placeholder 5"/>
          <p:cNvSpPr>
            <a:spLocks noGrp="1"/>
          </p:cNvSpPr>
          <p:nvPr>
            <p:ph sz="quarter" idx="13"/>
          </p:nvPr>
        </p:nvSpPr>
        <p:spPr>
          <a:xfrm>
            <a:off x="152400" y="1352550"/>
            <a:ext cx="8839200" cy="3657600"/>
          </a:xfrm>
        </p:spPr>
        <p:txBody>
          <a:bodyPr>
            <a:noAutofit/>
          </a:bodyPr>
          <a:lstStyle/>
          <a:p>
            <a:pPr algn="just"/>
            <a:r>
              <a:rPr lang="ro-RO" sz="2000" b="1" dirty="0" smtClean="0"/>
              <a:t>Pentru adaptarea la piața europeană a muncii, Liceul Tehnologic "Stefan Hell" Sântana se focusează pe învățare instituțională europeană, printr-un Plan Erasmus elaborat în corelație cu nevoile comunității, materializat prin acreditarea școlii pentru două domenii Erasmus+: domeniul  Formare Profesională (VET) și domeniul educație școlară, pentru perioada 2021- 2027.</a:t>
            </a:r>
            <a:endParaRPr lang="en-US" sz="2000" b="1" dirty="0" smtClean="0"/>
          </a:p>
          <a:p>
            <a:pPr algn="just"/>
            <a:r>
              <a:rPr lang="es-ES" sz="2000" b="1" dirty="0" smtClean="0"/>
              <a:t>D</a:t>
            </a:r>
            <a:r>
              <a:rPr lang="ro-RO" sz="2000" b="1" dirty="0" smtClean="0"/>
              <a:t>erularea activitățiilor în domeniul formarii profesionale (VET),  a început în acest an cu mobilității job shadowing în Portugalia șî în Spania finanțate de Uniunea Eurupeană în cadrul Programului Erasmus+, Acțiunea-cheie 1: Mobilitatea persoanelor în scopul învățării, la care au participat patru cadre didactice membre ale consiliului de administrație, având ca scop importul de strategii, metode, materiale didactice necesare învățării online, blended learning.</a:t>
            </a:r>
            <a:endParaRPr lang="en-US" sz="2000" b="1"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half" idx="2"/>
          </p:nvPr>
        </p:nvSpPr>
        <p:spPr>
          <a:xfrm>
            <a:off x="1600200" y="4114800"/>
            <a:ext cx="7467600" cy="971550"/>
          </a:xfrm>
        </p:spPr>
        <p:txBody>
          <a:bodyPr>
            <a:normAutofit lnSpcReduction="10000"/>
          </a:bodyPr>
          <a:lstStyle/>
          <a:p>
            <a:r>
              <a:rPr lang="en-US" sz="2800" b="1" dirty="0">
                <a:effectLst>
                  <a:outerShdw blurRad="38100" dist="38100" dir="2700000" algn="tl">
                    <a:srgbClr val="000000">
                      <a:alpha val="43137"/>
                    </a:srgbClr>
                  </a:outerShdw>
                </a:effectLst>
              </a:rPr>
              <a:t>ESCOLA SECUNDÁRIA DE BARCELINHOS</a:t>
            </a:r>
            <a:endParaRPr lang="en-US" sz="2400" b="1" dirty="0">
              <a:effectLst>
                <a:outerShdw blurRad="38100" dist="38100" dir="2700000" algn="tl">
                  <a:srgbClr val="000000">
                    <a:alpha val="43137"/>
                  </a:srgbClr>
                </a:outerShdw>
              </a:effectLst>
            </a:endParaRPr>
          </a:p>
          <a:p>
            <a:r>
              <a:rPr lang="en-US" sz="2400" b="1" dirty="0">
                <a:effectLst>
                  <a:outerShdw blurRad="38100" dist="38100" dir="2700000" algn="tl">
                    <a:srgbClr val="000000">
                      <a:alpha val="43137"/>
                    </a:srgbClr>
                  </a:outerShdw>
                </a:effectLst>
              </a:rPr>
              <a:t>22 March 2022</a:t>
            </a:r>
          </a:p>
          <a:p>
            <a:endParaRPr lang="en-US" sz="1200" dirty="0"/>
          </a:p>
          <a:p>
            <a:endParaRPr lang="en-US" sz="500" dirty="0"/>
          </a:p>
        </p:txBody>
      </p:sp>
      <p:sp>
        <p:nvSpPr>
          <p:cNvPr id="4" name="Rectangle 3"/>
          <p:cNvSpPr>
            <a:spLocks noGrp="1"/>
          </p:cNvSpPr>
          <p:nvPr>
            <p:ph type="title"/>
          </p:nvPr>
        </p:nvSpPr>
        <p:spPr>
          <a:xfrm>
            <a:off x="1600200" y="3543300"/>
            <a:ext cx="7467600" cy="457200"/>
          </a:xfrm>
        </p:spPr>
        <p:txBody>
          <a:bodyPr>
            <a:noAutofit/>
          </a:bodyPr>
          <a:lstStyle/>
          <a:p>
            <a:r>
              <a:rPr lang="pt-PT" sz="3000" b="1" dirty="0">
                <a:effectLst>
                  <a:outerShdw blurRad="38100" dist="38100" dir="2700000" algn="tl">
                    <a:srgbClr val="000000">
                      <a:alpha val="43137"/>
                    </a:srgbClr>
                  </a:outerShdw>
                </a:effectLst>
              </a:rPr>
              <a:t>THE PORTUGUESE EDUCATIONAL SYSTEM</a:t>
            </a:r>
          </a:p>
        </p:txBody>
      </p:sp>
      <p:pic>
        <p:nvPicPr>
          <p:cNvPr id="5" name="Imagem 5"/>
          <p:cNvPicPr/>
          <p:nvPr/>
        </p:nvPicPr>
        <p:blipFill>
          <a:blip r:embed="rId3" cstate="print"/>
          <a:srcRect/>
          <a:stretch>
            <a:fillRect/>
          </a:stretch>
        </p:blipFill>
        <p:spPr bwMode="auto">
          <a:xfrm>
            <a:off x="228600" y="166116"/>
            <a:ext cx="990600" cy="609600"/>
          </a:xfrm>
          <a:prstGeom prst="rect">
            <a:avLst/>
          </a:prstGeom>
          <a:noFill/>
          <a:ln w="9525">
            <a:noFill/>
            <a:miter lim="800000"/>
            <a:headEnd/>
            <a:tailEnd/>
          </a:ln>
        </p:spPr>
      </p:pic>
      <p:pic>
        <p:nvPicPr>
          <p:cNvPr id="6" name="Imagem 5" descr="logo_rp_largo.png"/>
          <p:cNvPicPr>
            <a:picLocks noChangeAspect="1"/>
          </p:cNvPicPr>
          <p:nvPr/>
        </p:nvPicPr>
        <p:blipFill>
          <a:blip r:embed="rId4" cstate="print"/>
          <a:stretch>
            <a:fillRect/>
          </a:stretch>
        </p:blipFill>
        <p:spPr>
          <a:xfrm>
            <a:off x="6553200" y="138408"/>
            <a:ext cx="1877783" cy="637308"/>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0256" y="895350"/>
            <a:ext cx="1246683" cy="472349"/>
          </a:xfrm>
          <a:prstGeom prst="rect">
            <a:avLst/>
          </a:prstGeom>
        </p:spPr>
      </p:pic>
      <p:pic>
        <p:nvPicPr>
          <p:cNvPr id="2" name="Picture 2" descr="Mobility Friends – Your Mobility Partne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4199" y="1962150"/>
            <a:ext cx="1183042" cy="1183042"/>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https://lh3.googleusercontent.com/WnHM-Vr8KBlwFYmggrPQF8AWsFKA6KQ3ABkUNc4mjhK73TSi-bzCz_JTGd9N6409ypwBnIZE7Bw0lXpAKjnVdrmTacgtYHnihE7xmvxGUZJjOCCjPNHQWeeNwyKa4iUiYamvgKoDauV5w8rqYD1wyADvutd42FCZYuM6s8yzs0w7EsoNbFw1dGjOmscOZZUeNUB9PA0ewp6r0J-GCvw-vSdpfWnTstpVFx5nDSUHfIFhGX0CjrwTuEziBt-xFr1DtZkwMNRnD7i1ey55VQ42Znj9M9KzSEwmrZCZkhiiFZlU4i3HugO9CtUxrDyXmuhVoHXW789G9isv4cDojPXErIQipJyWxqgR2mKKD6bKbNO7t0kjw28gWM0T8Gxbe3sHS3AZDPu_nhXD91Lz4VL92MjzGFLgKthVaTqDjWdviD5HV9pQ4bDwZ1Fvt-JLGACDZ9QkzNY_JG_fkVCsXjE-UX4r9Q7x53sONqJjzmM2CbKxcovrqK_WiFsUaIH1VCZVw-b-Z7hM7OueiiMcWqlQm259V2cSmcwW3kfOcG_6GPNJC1BzOlqeMWJ9M2di1ZJVYKqi0YZSW0GSo432J30famX4bWsIPmvW1Rxi6ePOU68_IirGFvkuZrqcVv0PPMBaS83Jn2AI5Fyi5AMbog00GdkAKJwXQjjp4EIgtYPGwV7ebWCEbCq1Vjak-qLTWdnviuvtpRVtaMKJvrl4l1u0sOCLv2Bdc8kZk6UrShdrBVtNCqCXO4m0s7xXv5-8VWdPjq9y69d9NzdqnHY6vWqxki1JUlqGj0al0UY9HPLepcqNRutKaLFRCxAXUMA9y_Dt5a73yun3=w1025-h768-no?authuser=0"/>
          <p:cNvPicPr>
            <a:picLocks noGrp="1" noChangeAspect="1" noChangeArrowheads="1"/>
          </p:cNvPicPr>
          <p:nvPr>
            <p:ph type="pic" idx="1"/>
          </p:nvPr>
        </p:nvPicPr>
        <p:blipFill>
          <a:blip r:embed="rId7" cstate="print"/>
          <a:srcRect t="19952" b="19952"/>
          <a:stretch>
            <a:fillRect/>
          </a:stretch>
        </p:blipFill>
        <p:spPr bwMode="auto">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701040"/>
          </a:xfrm>
        </p:spPr>
        <p:txBody>
          <a:bodyPr>
            <a:normAutofit/>
          </a:bodyPr>
          <a:lstStyle/>
          <a:p>
            <a:r>
              <a:rPr lang="ro-RO" sz="2200" b="1" dirty="0" smtClean="0"/>
              <a:t>  </a:t>
            </a:r>
            <a:endParaRPr lang="en-US" sz="2200" b="1" dirty="0"/>
          </a:p>
        </p:txBody>
      </p:sp>
      <p:pic>
        <p:nvPicPr>
          <p:cNvPr id="1026" name="Picture 2"/>
          <p:cNvPicPr>
            <a:picLocks noGrp="1" noChangeAspect="1" noChangeArrowheads="1"/>
          </p:cNvPicPr>
          <p:nvPr>
            <p:ph sz="quarter" idx="13"/>
          </p:nvPr>
        </p:nvPicPr>
        <p:blipFill>
          <a:blip r:embed="rId2" cstate="print"/>
          <a:srcRect/>
          <a:stretch>
            <a:fillRect/>
          </a:stretch>
        </p:blipFill>
        <p:spPr bwMode="auto">
          <a:xfrm>
            <a:off x="838200" y="590550"/>
            <a:ext cx="7251405" cy="4724400"/>
          </a:xfrm>
          <a:prstGeom prst="rect">
            <a:avLst/>
          </a:prstGeom>
          <a:noFill/>
          <a:ln w="9525">
            <a:noFill/>
            <a:miter lim="800000"/>
            <a:headEnd/>
            <a:tailEnd/>
          </a:ln>
          <a:effectLst/>
        </p:spPr>
      </p:pic>
      <p:sp>
        <p:nvSpPr>
          <p:cNvPr id="4" name="Rectangle 3"/>
          <p:cNvSpPr/>
          <p:nvPr/>
        </p:nvSpPr>
        <p:spPr>
          <a:xfrm>
            <a:off x="2286000" y="209550"/>
            <a:ext cx="4648200" cy="369332"/>
          </a:xfrm>
          <a:prstGeom prst="rect">
            <a:avLst/>
          </a:prstGeom>
        </p:spPr>
        <p:txBody>
          <a:bodyPr wrap="square">
            <a:spAutoFit/>
          </a:bodyPr>
          <a:lstStyle/>
          <a:p>
            <a:r>
              <a:rPr lang="en-US" b="1" dirty="0" smtClean="0">
                <a:effectLst>
                  <a:outerShdw blurRad="38100" dist="38100" dir="2700000" algn="tl">
                    <a:srgbClr val="000000">
                      <a:alpha val="43137"/>
                    </a:srgbClr>
                  </a:outerShdw>
                </a:effectLst>
              </a:rPr>
              <a:t>ESCOLA SECUNDÁRIA DE BARCELINHOS</a:t>
            </a:r>
            <a:endParaRPr lang="en-US" sz="1600" b="1"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fontScale="90000"/>
          </a:bodyPr>
          <a:lstStyle/>
          <a:p>
            <a:endParaRPr lang="en-US"/>
          </a:p>
        </p:txBody>
      </p:sp>
      <p:pic>
        <p:nvPicPr>
          <p:cNvPr id="41986" name="Picture 2"/>
          <p:cNvPicPr>
            <a:picLocks noChangeAspect="1" noChangeArrowheads="1"/>
          </p:cNvPicPr>
          <p:nvPr/>
        </p:nvPicPr>
        <p:blipFill>
          <a:blip r:embed="rId2"/>
          <a:srcRect/>
          <a:stretch>
            <a:fillRect/>
          </a:stretch>
        </p:blipFill>
        <p:spPr bwMode="auto">
          <a:xfrm>
            <a:off x="0" y="0"/>
            <a:ext cx="9144000" cy="5422900"/>
          </a:xfrm>
          <a:prstGeom prst="rect">
            <a:avLst/>
          </a:prstGeom>
          <a:noFill/>
          <a:ln w="9525">
            <a:noFill/>
            <a:miter lim="800000"/>
            <a:headEnd/>
            <a:tailEnd/>
          </a:ln>
          <a:effectLst/>
        </p:spPr>
      </p:pic>
      <p:sp>
        <p:nvSpPr>
          <p:cNvPr id="5" name="Rectangle 4"/>
          <p:cNvSpPr/>
          <p:nvPr/>
        </p:nvSpPr>
        <p:spPr>
          <a:xfrm>
            <a:off x="685800" y="0"/>
            <a:ext cx="7391400" cy="738664"/>
          </a:xfrm>
          <a:prstGeom prst="rect">
            <a:avLst/>
          </a:prstGeom>
        </p:spPr>
        <p:txBody>
          <a:bodyPr wrap="square">
            <a:spAutoFit/>
          </a:bodyPr>
          <a:lstStyle/>
          <a:p>
            <a:r>
              <a:rPr lang="pt-BR" sz="2400" b="1" dirty="0" smtClean="0"/>
              <a:t>Escola professional de Tecnologia e Gestao de Barcelos</a:t>
            </a:r>
            <a:r>
              <a:rPr lang="ro-RO" sz="2400" b="1" dirty="0" smtClean="0"/>
              <a:t> </a:t>
            </a:r>
            <a:r>
              <a:rPr lang="ro-RO" b="1" dirty="0" smtClean="0"/>
              <a:t/>
            </a:r>
            <a:br>
              <a:rPr lang="ro-RO" b="1" dirty="0" smtClean="0"/>
            </a:br>
            <a:r>
              <a:rPr lang="ro-RO" b="1" dirty="0" smtClean="0"/>
              <a:t>  </a:t>
            </a:r>
            <a:endParaRPr lang="en-US"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110"/>
            <a:ext cx="8153400" cy="701040"/>
          </a:xfrm>
        </p:spPr>
        <p:txBody>
          <a:bodyPr>
            <a:normAutofit fontScale="90000"/>
          </a:bodyPr>
          <a:lstStyle/>
          <a:p>
            <a:r>
              <a:rPr lang="ro-RO" sz="2200" b="1" dirty="0" smtClean="0"/>
              <a:t>          </a:t>
            </a:r>
            <a:r>
              <a:rPr lang="pt-BR" sz="2200" b="1" dirty="0" smtClean="0"/>
              <a:t>Escola professional de Tecnologia e Gestao de Barcelos</a:t>
            </a:r>
            <a:r>
              <a:rPr lang="ro-RO" sz="2200" b="1" dirty="0" smtClean="0"/>
              <a:t> </a:t>
            </a:r>
            <a:br>
              <a:rPr lang="ro-RO" sz="2200" b="1" dirty="0" smtClean="0"/>
            </a:br>
            <a:r>
              <a:rPr lang="ro-RO" sz="2200" b="1" dirty="0" smtClean="0"/>
              <a:t>    Școala Profesională de Tehnologie și Management din Barcelos</a:t>
            </a:r>
            <a:endParaRPr lang="en-US" sz="2200" b="1" dirty="0"/>
          </a:p>
        </p:txBody>
      </p:sp>
      <p:pic>
        <p:nvPicPr>
          <p:cNvPr id="5" name="Content Placeholder 4"/>
          <p:cNvPicPr>
            <a:picLocks noGrp="1" noChangeAspect="1" noChangeArrowheads="1"/>
          </p:cNvPicPr>
          <p:nvPr>
            <p:ph sz="quarter" idx="13"/>
          </p:nvPr>
        </p:nvPicPr>
        <p:blipFill>
          <a:blip r:embed="rId2"/>
          <a:srcRect/>
          <a:stretch>
            <a:fillRect/>
          </a:stretch>
        </p:blipFill>
        <p:spPr bwMode="auto">
          <a:xfrm>
            <a:off x="1143000" y="1352550"/>
            <a:ext cx="6690018" cy="367084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p:cNvSpPr txBox="1">
            <a:spLocks noChangeArrowheads="1"/>
          </p:cNvSpPr>
          <p:nvPr/>
        </p:nvSpPr>
        <p:spPr bwMode="auto">
          <a:xfrm>
            <a:off x="609600" y="1200150"/>
            <a:ext cx="8305800"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342900" marR="0" lvl="0" indent="-342900" defTabSz="914400" eaLnBrk="1" fontAlgn="base" latinLnBrk="0" hangingPunct="1">
              <a:spcBef>
                <a:spcPct val="0"/>
              </a:spcBef>
              <a:spcAft>
                <a:spcPct val="0"/>
              </a:spcAft>
              <a:buClr>
                <a:schemeClr val="accent2"/>
              </a:buClr>
              <a:buSzTx/>
              <a:buFont typeface="Wingdings" panose="05000000000000000000" pitchFamily="2" charset="2"/>
              <a:buChar char="§"/>
              <a:tabLst/>
              <a:defRPr/>
            </a:pPr>
            <a:r>
              <a:rPr lang="en-GB" altLang="pt-PT" sz="2600" b="1" u="sng" kern="0" dirty="0">
                <a:latin typeface="Calibri" pitchFamily="34" charset="0"/>
              </a:rPr>
              <a:t>Extra 45-minute lesson</a:t>
            </a:r>
            <a:r>
              <a:rPr lang="en-GB" altLang="pt-PT" sz="2600" b="1" kern="0" dirty="0">
                <a:latin typeface="Calibri" pitchFamily="34" charset="0"/>
              </a:rPr>
              <a:t> per week (subjects that are tested by national exams)</a:t>
            </a:r>
          </a:p>
          <a:p>
            <a:pPr marL="342900" marR="0" lvl="0" indent="-342900" defTabSz="914400" eaLnBrk="1" fontAlgn="base" latinLnBrk="0" hangingPunct="1">
              <a:spcBef>
                <a:spcPct val="0"/>
              </a:spcBef>
              <a:spcAft>
                <a:spcPct val="0"/>
              </a:spcAft>
              <a:buClr>
                <a:schemeClr val="accent2"/>
              </a:buClr>
              <a:buSzTx/>
              <a:buFont typeface="Wingdings" panose="05000000000000000000" pitchFamily="2" charset="2"/>
              <a:buChar char="§"/>
              <a:tabLst/>
              <a:defRPr/>
            </a:pPr>
            <a:r>
              <a:rPr lang="en-GB" altLang="pt-PT" sz="2600" b="1" kern="0" dirty="0">
                <a:latin typeface="Calibri" pitchFamily="34" charset="0"/>
              </a:rPr>
              <a:t>Co-teaching</a:t>
            </a:r>
          </a:p>
          <a:p>
            <a:pPr marL="342900" marR="0" lvl="0" indent="-342900" defTabSz="914400" eaLnBrk="1" fontAlgn="base" latinLnBrk="0" hangingPunct="1">
              <a:spcBef>
                <a:spcPct val="0"/>
              </a:spcBef>
              <a:spcAft>
                <a:spcPct val="0"/>
              </a:spcAft>
              <a:buClr>
                <a:schemeClr val="accent2"/>
              </a:buClr>
              <a:buSzTx/>
              <a:buFont typeface="Wingdings" panose="05000000000000000000" pitchFamily="2" charset="2"/>
              <a:buChar char="§"/>
              <a:tabLst/>
              <a:defRPr/>
            </a:pPr>
            <a:r>
              <a:rPr lang="en-GB" altLang="pt-PT" sz="2600" b="1" kern="0" dirty="0">
                <a:latin typeface="Calibri" pitchFamily="34" charset="0"/>
              </a:rPr>
              <a:t>Tutoring</a:t>
            </a:r>
          </a:p>
          <a:p>
            <a:pPr marL="342900" marR="0" lvl="0" indent="-342900" defTabSz="914400" eaLnBrk="1" fontAlgn="base" latinLnBrk="0" hangingPunct="1">
              <a:spcBef>
                <a:spcPct val="0"/>
              </a:spcBef>
              <a:spcAft>
                <a:spcPct val="0"/>
              </a:spcAft>
              <a:buClr>
                <a:schemeClr val="accent2"/>
              </a:buClr>
              <a:buSzTx/>
              <a:buFont typeface="Wingdings" panose="05000000000000000000" pitchFamily="2" charset="2"/>
              <a:buChar char="§"/>
              <a:tabLst/>
              <a:defRPr/>
            </a:pPr>
            <a:r>
              <a:rPr kumimoji="0" lang="en-GB" altLang="pt-PT" sz="2600" b="1" i="0" u="none" strike="noStrike" kern="0" cap="none" spc="0" normalizeH="0" baseline="0" dirty="0">
                <a:ln>
                  <a:noFill/>
                </a:ln>
                <a:effectLst/>
                <a:uLnTx/>
                <a:uFillTx/>
                <a:latin typeface="Calibri" pitchFamily="34" charset="0"/>
              </a:rPr>
              <a:t>Common</a:t>
            </a:r>
            <a:r>
              <a:rPr kumimoji="0" lang="en-GB" altLang="pt-PT" sz="2600" b="1" i="0" u="none" strike="noStrike" kern="0" cap="none" spc="0" normalizeH="0" dirty="0">
                <a:ln>
                  <a:noFill/>
                </a:ln>
                <a:effectLst/>
                <a:uLnTx/>
                <a:uFillTx/>
                <a:latin typeface="Calibri" pitchFamily="34" charset="0"/>
              </a:rPr>
              <a:t> assessment instruments</a:t>
            </a:r>
          </a:p>
          <a:p>
            <a:pPr marL="342900" marR="0" lvl="0" indent="-342900" defTabSz="914400" eaLnBrk="1" fontAlgn="base" latinLnBrk="0" hangingPunct="1">
              <a:spcBef>
                <a:spcPct val="0"/>
              </a:spcBef>
              <a:spcAft>
                <a:spcPct val="0"/>
              </a:spcAft>
              <a:buClr>
                <a:schemeClr val="accent2"/>
              </a:buClr>
              <a:buSzTx/>
              <a:buFont typeface="Wingdings" panose="05000000000000000000" pitchFamily="2" charset="2"/>
              <a:buChar char="§"/>
              <a:tabLst/>
              <a:defRPr/>
            </a:pPr>
            <a:r>
              <a:rPr lang="en-GB" altLang="pt-PT" sz="2600" b="1" kern="0" baseline="0" dirty="0">
                <a:latin typeface="Calibri" pitchFamily="34" charset="0"/>
              </a:rPr>
              <a:t>Exam preparation sessions</a:t>
            </a:r>
            <a:r>
              <a:rPr lang="en-GB" altLang="pt-PT" sz="2600" b="1" kern="0" dirty="0">
                <a:latin typeface="Calibri" pitchFamily="34" charset="0"/>
              </a:rPr>
              <a:t> (June)</a:t>
            </a:r>
          </a:p>
          <a:p>
            <a:pPr marL="342900" marR="0" lvl="0" indent="-342900" defTabSz="914400" eaLnBrk="1" fontAlgn="base" latinLnBrk="0" hangingPunct="1">
              <a:spcBef>
                <a:spcPct val="0"/>
              </a:spcBef>
              <a:spcAft>
                <a:spcPct val="0"/>
              </a:spcAft>
              <a:buClr>
                <a:schemeClr val="accent2"/>
              </a:buClr>
              <a:buSzTx/>
              <a:buFont typeface="Wingdings" panose="05000000000000000000" pitchFamily="2" charset="2"/>
              <a:buChar char="§"/>
              <a:tabLst/>
              <a:defRPr/>
            </a:pPr>
            <a:r>
              <a:rPr kumimoji="0" lang="en-GB" altLang="pt-PT" sz="2600" b="1" i="0" u="none" strike="noStrike" kern="0" cap="none" spc="0" normalizeH="0" baseline="0" dirty="0">
                <a:ln>
                  <a:noFill/>
                </a:ln>
                <a:effectLst/>
                <a:uLnTx/>
                <a:uFillTx/>
                <a:latin typeface="Calibri" pitchFamily="34" charset="0"/>
              </a:rPr>
              <a:t>Collaborative work</a:t>
            </a:r>
          </a:p>
          <a:p>
            <a:pPr marL="342900" marR="0" lvl="0" indent="-342900" defTabSz="914400" eaLnBrk="1" fontAlgn="base" latinLnBrk="0" hangingPunct="1">
              <a:spcBef>
                <a:spcPct val="0"/>
              </a:spcBef>
              <a:spcAft>
                <a:spcPct val="0"/>
              </a:spcAft>
              <a:buClr>
                <a:schemeClr val="accent2"/>
              </a:buClr>
              <a:buSzTx/>
              <a:tabLst/>
              <a:defRPr/>
            </a:pPr>
            <a:endParaRPr kumimoji="0" lang="en-GB" altLang="pt-PT" sz="2600" b="1" i="0" u="none" strike="noStrike" kern="0" cap="none" spc="0" normalizeH="0" baseline="0" dirty="0">
              <a:ln>
                <a:noFill/>
              </a:ln>
              <a:effectLst/>
              <a:uLnTx/>
              <a:uFillTx/>
              <a:latin typeface="Calibri" pitchFamily="34" charset="0"/>
            </a:endParaRPr>
          </a:p>
          <a:p>
            <a:pPr marL="342900" marR="0" lvl="0" indent="-342900" defTabSz="914400" eaLnBrk="1" fontAlgn="base" latinLnBrk="0" hangingPunct="1">
              <a:spcBef>
                <a:spcPct val="0"/>
              </a:spcBef>
              <a:spcAft>
                <a:spcPct val="0"/>
              </a:spcAft>
              <a:buClr>
                <a:schemeClr val="accent2"/>
              </a:buClr>
              <a:buSzTx/>
              <a:buFont typeface="Wingdings" panose="05000000000000000000" pitchFamily="2" charset="2"/>
              <a:buChar char="§"/>
              <a:tabLst/>
              <a:defRPr/>
            </a:pPr>
            <a:r>
              <a:rPr lang="en-GB" altLang="pt-PT" sz="2600" b="1" kern="0" dirty="0">
                <a:latin typeface="Calibri" pitchFamily="34" charset="0"/>
              </a:rPr>
              <a:t>GAMC – conflict mediation / mitigating misbehaviour</a:t>
            </a:r>
            <a:endParaRPr kumimoji="0" lang="en-GB" altLang="pt-PT" sz="2400" b="1" i="0" u="none" strike="noStrike" kern="0" cap="none" spc="0" normalizeH="0" baseline="0" dirty="0">
              <a:ln>
                <a:noFill/>
              </a:ln>
              <a:effectLst/>
              <a:uLnTx/>
              <a:uFillTx/>
              <a:latin typeface="Calibri" pitchFamily="34" charset="0"/>
            </a:endParaRPr>
          </a:p>
        </p:txBody>
      </p:sp>
      <p:grpSp>
        <p:nvGrpSpPr>
          <p:cNvPr id="8" name="Grupo 7"/>
          <p:cNvGrpSpPr/>
          <p:nvPr/>
        </p:nvGrpSpPr>
        <p:grpSpPr>
          <a:xfrm rot="529007">
            <a:off x="2585804" y="34423"/>
            <a:ext cx="2819400" cy="1146466"/>
            <a:chOff x="6324600" y="1958684"/>
            <a:chExt cx="2819400" cy="1146466"/>
          </a:xfrm>
          <a:solidFill>
            <a:schemeClr val="accent1">
              <a:lumMod val="50000"/>
            </a:schemeClr>
          </a:solidFill>
          <a:scene3d>
            <a:camera prst="orthographicFront">
              <a:rot lat="0" lon="0" rev="0"/>
            </a:camera>
            <a:lightRig rig="contrasting" dir="t">
              <a:rot lat="0" lon="0" rev="1500000"/>
            </a:lightRig>
          </a:scene3d>
        </p:grpSpPr>
        <p:sp>
          <p:nvSpPr>
            <p:cNvPr id="5" name="Pentágono 4"/>
            <p:cNvSpPr/>
            <p:nvPr/>
          </p:nvSpPr>
          <p:spPr>
            <a:xfrm rot="10800000">
              <a:off x="6324600" y="1962150"/>
              <a:ext cx="2819400" cy="1143000"/>
            </a:xfrm>
            <a:prstGeom prst="homePlate">
              <a:avLst>
                <a:gd name="adj" fmla="val 41031"/>
              </a:avLst>
            </a:prstGeom>
            <a:grpFill/>
            <a:ln>
              <a:noFill/>
            </a:ln>
            <a:effectLst>
              <a:outerShdw blurRad="149987" dist="250190" dir="8460000" algn="ctr">
                <a:srgbClr val="000000">
                  <a:alpha val="28000"/>
                </a:srgbClr>
              </a:outerShdw>
            </a:effectLst>
            <a:scene3d>
              <a:camera prst="isometricTopDown" fov="0">
                <a:rot lat="0" lon="0" rev="0"/>
              </a:camera>
              <a:lightRig rig="balanced" dir="t">
                <a:rot lat="0" lon="0" rev="138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6" name="CaixaDeTexto 5"/>
            <p:cNvSpPr txBox="1"/>
            <p:nvPr/>
          </p:nvSpPr>
          <p:spPr>
            <a:xfrm>
              <a:off x="6844091" y="1958684"/>
              <a:ext cx="2286000" cy="1015663"/>
            </a:xfrm>
            <a:prstGeom prst="rect">
              <a:avLst/>
            </a:prstGeom>
            <a:grpFill/>
            <a:ln>
              <a:noFill/>
            </a:ln>
            <a:effectLst>
              <a:outerShdw blurRad="149987" dist="250190" dir="8460000" algn="ctr">
                <a:srgbClr val="000000">
                  <a:alpha val="28000"/>
                </a:srgbClr>
              </a:outerShdw>
            </a:effectLst>
            <a:sp3d prstMaterial="metal">
              <a:bevelT w="88900" h="88900"/>
            </a:sp3d>
          </p:spPr>
          <p:txBody>
            <a:bodyPr wrap="square" rtlCol="0">
              <a:spAutoFit/>
            </a:bodyPr>
            <a:lstStyle/>
            <a:p>
              <a:pPr algn="ctr"/>
              <a:r>
                <a:rPr lang="en-GB" sz="2000" b="1" dirty="0">
                  <a:solidFill>
                    <a:schemeClr val="bg1"/>
                  </a:solidFill>
                </a:rPr>
                <a:t>Strategies to promote students’ success @ school</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fade">
                                      <p:cBhvr>
                                        <p:cTn id="13" dur="1000"/>
                                        <p:tgtEl>
                                          <p:spTgt spid="17">
                                            <p:txEl>
                                              <p:pRg st="1" end="1"/>
                                            </p:txEl>
                                          </p:spTgt>
                                        </p:tgtEl>
                                      </p:cBhvr>
                                    </p:animEffect>
                                    <p:anim calcmode="lin" valueType="num">
                                      <p:cBhvr>
                                        <p:cTn id="14"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fade">
                                      <p:cBhvr>
                                        <p:cTn id="25" dur="1000"/>
                                        <p:tgtEl>
                                          <p:spTgt spid="17">
                                            <p:txEl>
                                              <p:pRg st="3" end="3"/>
                                            </p:txEl>
                                          </p:spTgt>
                                        </p:tgtEl>
                                      </p:cBhvr>
                                    </p:animEffect>
                                    <p:anim calcmode="lin" valueType="num">
                                      <p:cBhvr>
                                        <p:cTn id="2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1000"/>
                                        <p:tgtEl>
                                          <p:spTgt spid="17">
                                            <p:txEl>
                                              <p:pRg st="4" end="4"/>
                                            </p:txEl>
                                          </p:spTgt>
                                        </p:tgtEl>
                                      </p:cBhvr>
                                    </p:animEffect>
                                    <p:anim calcmode="lin" valueType="num">
                                      <p:cBhvr>
                                        <p:cTn id="3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17">
                                            <p:txEl>
                                              <p:pRg st="5" end="5"/>
                                            </p:txEl>
                                          </p:spTgt>
                                        </p:tgtEl>
                                        <p:attrNameLst>
                                          <p:attrName>style.visibility</p:attrName>
                                        </p:attrNameLst>
                                      </p:cBhvr>
                                      <p:to>
                                        <p:strVal val="visible"/>
                                      </p:to>
                                    </p:set>
                                    <p:animEffect transition="in" filter="fade">
                                      <p:cBhvr>
                                        <p:cTn id="37" dur="1000"/>
                                        <p:tgtEl>
                                          <p:spTgt spid="17">
                                            <p:txEl>
                                              <p:pRg st="5" end="5"/>
                                            </p:txEl>
                                          </p:spTgt>
                                        </p:tgtEl>
                                      </p:cBhvr>
                                    </p:animEffect>
                                    <p:anim calcmode="lin" valueType="num">
                                      <p:cBhvr>
                                        <p:cTn id="38"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17">
                                            <p:txEl>
                                              <p:pRg st="7" end="7"/>
                                            </p:txEl>
                                          </p:spTgt>
                                        </p:tgtEl>
                                        <p:attrNameLst>
                                          <p:attrName>style.visibility</p:attrName>
                                        </p:attrNameLst>
                                      </p:cBhvr>
                                      <p:to>
                                        <p:strVal val="visible"/>
                                      </p:to>
                                    </p:set>
                                    <p:animEffect transition="in" filter="fade">
                                      <p:cBhvr>
                                        <p:cTn id="43" dur="1000"/>
                                        <p:tgtEl>
                                          <p:spTgt spid="17">
                                            <p:txEl>
                                              <p:pRg st="7" end="7"/>
                                            </p:txEl>
                                          </p:spTgt>
                                        </p:tgtEl>
                                      </p:cBhvr>
                                    </p:animEffect>
                                    <p:anim calcmode="lin" valueType="num">
                                      <p:cBhvr>
                                        <p:cTn id="44"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s-ES" dirty="0" err="1" smtClean="0"/>
              <a:t>Liceul</a:t>
            </a:r>
            <a:r>
              <a:rPr lang="es-ES" dirty="0" smtClean="0"/>
              <a:t> </a:t>
            </a:r>
            <a:r>
              <a:rPr lang="es-ES" dirty="0" err="1" smtClean="0"/>
              <a:t>Tehnologic</a:t>
            </a:r>
            <a:r>
              <a:rPr lang="es-ES" dirty="0" smtClean="0"/>
              <a:t> Hurtado de </a:t>
            </a:r>
            <a:r>
              <a:rPr lang="es-ES" dirty="0" err="1" smtClean="0"/>
              <a:t>Mandoza</a:t>
            </a:r>
            <a:r>
              <a:rPr lang="es-ES" dirty="0" smtClean="0"/>
              <a:t> </a:t>
            </a:r>
            <a:r>
              <a:rPr lang="es-ES" dirty="0" err="1" smtClean="0"/>
              <a:t>din</a:t>
            </a:r>
            <a:r>
              <a:rPr lang="es-ES" dirty="0" smtClean="0"/>
              <a:t> Granada </a:t>
            </a:r>
            <a:endParaRPr lang="en-US" dirty="0"/>
          </a:p>
        </p:txBody>
      </p:sp>
      <p:pic>
        <p:nvPicPr>
          <p:cNvPr id="39939" name="Picture 3"/>
          <p:cNvPicPr>
            <a:picLocks noGrp="1" noChangeAspect="1" noChangeArrowheads="1"/>
          </p:cNvPicPr>
          <p:nvPr>
            <p:ph sz="quarter" idx="13"/>
          </p:nvPr>
        </p:nvPicPr>
        <p:blipFill>
          <a:blip r:embed="rId2"/>
          <a:srcRect/>
          <a:stretch>
            <a:fillRect/>
          </a:stretch>
        </p:blipFill>
        <p:spPr bwMode="auto">
          <a:xfrm>
            <a:off x="993661" y="1352550"/>
            <a:ext cx="7385278" cy="3276600"/>
          </a:xfrm>
          <a:prstGeom prst="rect">
            <a:avLst/>
          </a:prstGeom>
          <a:noFill/>
          <a:ln w="9525">
            <a:noFill/>
            <a:miter lim="800000"/>
            <a:headEnd/>
            <a:tailEnd/>
          </a:ln>
          <a:effec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Liceul</a:t>
            </a:r>
            <a:r>
              <a:rPr lang="en-US" dirty="0" smtClean="0"/>
              <a:t> Luis </a:t>
            </a:r>
            <a:r>
              <a:rPr lang="en-US" dirty="0" err="1" smtClean="0"/>
              <a:t>Bueno</a:t>
            </a:r>
            <a:r>
              <a:rPr lang="en-US" dirty="0" smtClean="0"/>
              <a:t> </a:t>
            </a:r>
            <a:r>
              <a:rPr lang="en-US" dirty="0" err="1" smtClean="0"/>
              <a:t>Crespo</a:t>
            </a:r>
            <a:endParaRPr lang="en-US" dirty="0"/>
          </a:p>
        </p:txBody>
      </p:sp>
      <p:pic>
        <p:nvPicPr>
          <p:cNvPr id="43010" name="Picture 2"/>
          <p:cNvPicPr>
            <a:picLocks noGrp="1" noChangeAspect="1" noChangeArrowheads="1"/>
          </p:cNvPicPr>
          <p:nvPr>
            <p:ph sz="quarter" idx="13"/>
          </p:nvPr>
        </p:nvPicPr>
        <p:blipFill>
          <a:blip r:embed="rId2" cstate="print"/>
          <a:srcRect/>
          <a:stretch>
            <a:fillRect/>
          </a:stretch>
        </p:blipFill>
        <p:spPr bwMode="auto">
          <a:xfrm>
            <a:off x="2057400" y="1019175"/>
            <a:ext cx="5334000" cy="4000500"/>
          </a:xfrm>
          <a:prstGeom prst="rect">
            <a:avLst/>
          </a:prstGeom>
          <a:noFill/>
          <a:ln w="9525">
            <a:noFill/>
            <a:miter lim="800000"/>
            <a:headEnd/>
            <a:tailEnd/>
          </a:ln>
          <a:effectLst/>
        </p:spPr>
      </p:pic>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descreen Presentatio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266</Words>
  <Application>Microsoft Office PowerPoint</Application>
  <PresentationFormat>On-screen Show (16:9)</PresentationFormat>
  <Paragraphs>45</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Widescreen Presentation</vt:lpstr>
      <vt:lpstr>              JOB-SHADOWING:  PORTUGALIA ȘI SPANIA </vt:lpstr>
      <vt:lpstr> Proiect Erasmus+ Practice and Succeed 2021-1-RO01-KA121-VET-000005156</vt:lpstr>
      <vt:lpstr>THE PORTUGUESE EDUCATIONAL SYSTEM</vt:lpstr>
      <vt:lpstr>  </vt:lpstr>
      <vt:lpstr>Slide 5</vt:lpstr>
      <vt:lpstr>          Escola professional de Tecnologia e Gestao de Barcelos      Școala Profesională de Tehnologie și Management din Barcelos</vt:lpstr>
      <vt:lpstr>Slide 7</vt:lpstr>
      <vt:lpstr>Liceul Tehnologic Hurtado de Mandoza din Granada </vt:lpstr>
      <vt:lpstr>Liceul Luis Bueno Crespo</vt:lpstr>
      <vt:lpstr>VIZITE COMPANII</vt:lpstr>
      <vt:lpstr>Slide 11</vt:lpstr>
      <vt:lpstr>ACTIVITĂȚI CULTURALE</vt:lpstr>
      <vt:lpstr>ACTIVITĂȚI CULTURALE: PORTO</vt:lpstr>
      <vt:lpstr>Granada</vt:lpstr>
      <vt:lpstr>Concluzie</vt:lpstr>
      <vt:lpstr>Slide 16</vt:lpstr>
      <vt:lpstr>OBRIGADO!   GRACIAS!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2010-04-19T20:53:40Z</dcterms:created>
  <dcterms:modified xsi:type="dcterms:W3CDTF">2022-04-05T06:36:58Z</dcterms:modified>
</cp:coreProperties>
</file>